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embedTrueTypeFonts="1" saveSubsetFonts="1">
  <p:sldMasterIdLst>
    <p:sldMasterId id="2147483648" r:id="rId1"/>
  </p:sldMasterIdLst>
  <p:notesMasterIdLst>
    <p:notesMasterId r:id="rId16"/>
  </p:notesMasterIdLst>
  <p:handoutMasterIdLst>
    <p:handoutMasterId r:id="rId17"/>
  </p:handoutMasterIdLst>
  <p:sldIdLst>
    <p:sldId id="349" r:id="rId2"/>
    <p:sldId id="433" r:id="rId3"/>
    <p:sldId id="423" r:id="rId4"/>
    <p:sldId id="434" r:id="rId5"/>
    <p:sldId id="432" r:id="rId6"/>
    <p:sldId id="435" r:id="rId7"/>
    <p:sldId id="436" r:id="rId8"/>
    <p:sldId id="441" r:id="rId9"/>
    <p:sldId id="437" r:id="rId10"/>
    <p:sldId id="438" r:id="rId11"/>
    <p:sldId id="439" r:id="rId12"/>
    <p:sldId id="440" r:id="rId13"/>
    <p:sldId id="443" r:id="rId14"/>
    <p:sldId id="442" r:id="rId15"/>
  </p:sldIdLst>
  <p:sldSz cx="10693400" cy="7561263"/>
  <p:notesSz cx="6797675" cy="9926638"/>
  <p:embeddedFontLst>
    <p:embeddedFont>
      <p:font typeface="Rix고딕 M" panose="02020603020101020101" pitchFamily="18" charset="-127"/>
      <p:regular r:id="rId18"/>
    </p:embeddedFont>
    <p:embeddedFont>
      <p:font typeface="Rix고딕 B" panose="02020603020101020101" pitchFamily="18" charset="-127"/>
      <p:regular r:id="rId19"/>
    </p:embeddedFont>
    <p:embeddedFont>
      <p:font typeface="HY견고딕" panose="02030600000101010101" pitchFamily="18" charset="-127"/>
      <p:regular r:id="rId20"/>
    </p:embeddedFont>
    <p:embeddedFont>
      <p:font typeface="맑은 고딕" panose="020B0503020000020004" pitchFamily="50" charset="-127"/>
      <p:regular r:id="rId21"/>
      <p:bold r:id="rId22"/>
    </p:embeddedFont>
    <p:embeddedFont>
      <p:font typeface="Arial Unicode MS" panose="020B0604020202020204" pitchFamily="50" charset="-127"/>
      <p:regular r:id="rId23"/>
    </p:embeddedFont>
    <p:embeddedFont>
      <p:font typeface="宋体" panose="02010600030101010101" pitchFamily="2" charset="-122"/>
      <p:regular r:id="rId24"/>
    </p:embeddedFont>
  </p:embeddedFontLst>
  <p:defaultTextStyle>
    <a:defPPr>
      <a:defRPr lang="ko-KR"/>
    </a:defPPr>
    <a:lvl1pPr marL="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20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3929">
          <p15:clr>
            <a:srgbClr val="A4A3A4"/>
          </p15:clr>
        </p15:guide>
        <p15:guide id="2" orient="horz" pos="1253">
          <p15:clr>
            <a:srgbClr val="A4A3A4"/>
          </p15:clr>
        </p15:guide>
        <p15:guide id="3" orient="horz" pos="210">
          <p15:clr>
            <a:srgbClr val="A4A3A4"/>
          </p15:clr>
        </p15:guide>
        <p15:guide id="4" orient="horz" pos="482">
          <p15:clr>
            <a:srgbClr val="A4A3A4"/>
          </p15:clr>
        </p15:guide>
        <p15:guide id="5" orient="horz" pos="2341">
          <p15:clr>
            <a:srgbClr val="A4A3A4"/>
          </p15:clr>
        </p15:guide>
        <p15:guide id="6" orient="horz" pos="1026">
          <p15:clr>
            <a:srgbClr val="A4A3A4"/>
          </p15:clr>
        </p15:guide>
        <p15:guide id="7" pos="172">
          <p15:clr>
            <a:srgbClr val="A4A3A4"/>
          </p15:clr>
        </p15:guide>
        <p15:guide id="8" pos="6068">
          <p15:clr>
            <a:srgbClr val="A4A3A4"/>
          </p15:clr>
        </p15:guide>
        <p15:guide id="9" pos="897">
          <p15:clr>
            <a:srgbClr val="A4A3A4"/>
          </p15:clr>
        </p15:guide>
        <p15:guide id="10" pos="1442">
          <p15:clr>
            <a:srgbClr val="A4A3A4"/>
          </p15:clr>
        </p15:guide>
        <p15:guide id="11" pos="3120">
          <p15:clr>
            <a:srgbClr val="A4A3A4"/>
          </p15:clr>
        </p15:guide>
        <p15:guide id="12" pos="3165">
          <p15:clr>
            <a:srgbClr val="A4A3A4"/>
          </p15:clr>
        </p15:guide>
        <p15:guide id="13" orient="horz" pos="4445">
          <p15:clr>
            <a:srgbClr val="A4A3A4"/>
          </p15:clr>
        </p15:guide>
        <p15:guide id="14" orient="horz" pos="1134">
          <p15:clr>
            <a:srgbClr val="A4A3A4"/>
          </p15:clr>
        </p15:guide>
        <p15:guide id="15" orient="horz" pos="1587">
          <p15:clr>
            <a:srgbClr val="A4A3A4"/>
          </p15:clr>
        </p15:guide>
        <p15:guide id="16" pos="397">
          <p15:clr>
            <a:srgbClr val="A4A3A4"/>
          </p15:clr>
        </p15:guide>
        <p15:guide id="17" pos="6339">
          <p15:clr>
            <a:srgbClr val="A4A3A4"/>
          </p15:clr>
        </p15:guide>
        <p15:guide id="18" pos="3368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6CB"/>
    <a:srgbClr val="158AD9"/>
    <a:srgbClr val="DCE6F2"/>
    <a:srgbClr val="D80B24"/>
    <a:srgbClr val="D7314F"/>
    <a:srgbClr val="84919D"/>
    <a:srgbClr val="FFFFFF"/>
    <a:srgbClr val="1154AB"/>
    <a:srgbClr val="17477F"/>
    <a:srgbClr val="008E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6" autoAdjust="0"/>
    <p:restoredTop sz="92938" autoAdjust="0"/>
  </p:normalViewPr>
  <p:slideViewPr>
    <p:cSldViewPr showGuides="1">
      <p:cViewPr varScale="1">
        <p:scale>
          <a:sx n="94" d="100"/>
          <a:sy n="94" d="100"/>
        </p:scale>
        <p:origin x="-1818" y="-108"/>
      </p:cViewPr>
      <p:guideLst>
        <p:guide orient="horz" pos="3929"/>
        <p:guide orient="horz" pos="1247"/>
        <p:guide orient="horz" pos="210"/>
        <p:guide orient="horz" pos="482"/>
        <p:guide orient="horz" pos="2336"/>
        <p:guide orient="horz" pos="1026"/>
        <p:guide orient="horz" pos="4445"/>
        <p:guide orient="horz" pos="1134"/>
        <p:guide orient="horz" pos="1587"/>
        <p:guide orient="horz" pos="1519"/>
        <p:guide pos="172"/>
        <p:guide pos="6068"/>
        <p:guide pos="897"/>
        <p:guide pos="1442"/>
        <p:guide pos="3120"/>
        <p:guide pos="3165"/>
        <p:guide pos="397"/>
        <p:guide pos="6339"/>
        <p:guide pos="3368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228" y="72"/>
      </p:cViewPr>
      <p:guideLst/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49688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83606A-0014-4486-9D12-748DB86A8B6A}" type="datetimeFigureOut">
              <a:rPr lang="ko-KR" altLang="en-US" smtClean="0"/>
              <a:t>2016-05-12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49688" y="942975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A77109-3B5C-4EF9-9676-EFC84F8E84F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400525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4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4021ED-F516-48A6-8099-57D8B7178633}" type="datetimeFigureOut">
              <a:rPr lang="ko-KR" altLang="en-US" smtClean="0"/>
              <a:pPr/>
              <a:t>2016-05-12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6763" y="744538"/>
            <a:ext cx="526415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4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765657-21CA-4228-8C93-2D631F04F84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290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9784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9569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49353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99138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489225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987070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484916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982761" algn="l" defTabSz="995690" rtl="0" eaLnBrk="1" latinLnBrk="1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832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704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70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70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41183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70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70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70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70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70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7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704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7765657-21CA-4228-8C93-2D631F04F849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67070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 userDrawn="1"/>
        </p:nvGrpSpPr>
        <p:grpSpPr>
          <a:xfrm>
            <a:off x="-1505" y="0"/>
            <a:ext cx="10691813" cy="7559675"/>
            <a:chOff x="-1505" y="0"/>
            <a:chExt cx="10691813" cy="7559675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505" y="0"/>
              <a:ext cx="10691813" cy="7559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5" name="직사각형 14"/>
            <p:cNvSpPr/>
            <p:nvPr/>
          </p:nvSpPr>
          <p:spPr>
            <a:xfrm>
              <a:off x="7614952" y="1368363"/>
              <a:ext cx="2592288" cy="8576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2" name="그림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008" y="1512379"/>
            <a:ext cx="1842187" cy="313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0015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속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0"/>
            <a:ext cx="10691813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 userDrawn="1"/>
        </p:nvGrpSpPr>
        <p:grpSpPr>
          <a:xfrm>
            <a:off x="7318944" y="838135"/>
            <a:ext cx="3374457" cy="271847"/>
            <a:chOff x="7318944" y="947352"/>
            <a:chExt cx="3374457" cy="271847"/>
          </a:xfrm>
        </p:grpSpPr>
        <p:pic>
          <p:nvPicPr>
            <p:cNvPr id="2052" name="Picture 4" descr="C:\Users\kbh\Desktop\★표준템\설명회\Group-9-copy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309"/>
            <a:stretch/>
          </p:blipFill>
          <p:spPr bwMode="auto">
            <a:xfrm>
              <a:off x="7614953" y="947352"/>
              <a:ext cx="3078448" cy="271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bh\Desktop\★표준템\설명회\Group-9-copy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46"/>
            <a:stretch/>
          </p:blipFill>
          <p:spPr bwMode="auto">
            <a:xfrm>
              <a:off x="7318944" y="947352"/>
              <a:ext cx="1424272" cy="271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C:\Users\kbh\Desktop\logo\skbroadband_ai-[Converted]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" t="4400" r="26394" b="79772"/>
          <a:stretch/>
        </p:blipFill>
        <p:spPr bwMode="auto">
          <a:xfrm>
            <a:off x="9504251" y="7189218"/>
            <a:ext cx="552623" cy="1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9"/>
          <p:cNvSpPr>
            <a:spLocks noChangeArrowheads="1"/>
          </p:cNvSpPr>
          <p:nvPr userDrawn="1"/>
        </p:nvSpPr>
        <p:spPr bwMode="auto">
          <a:xfrm>
            <a:off x="5073650" y="7196533"/>
            <a:ext cx="5445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fld id="{EF774B7D-7EE3-42E6-A042-F6F760F10F80}" type="slidenum">
              <a:rPr lang="en-US" altLang="ko-KR" sz="900" smtClean="0">
                <a:solidFill>
                  <a:srgbClr val="5F5F5F"/>
                </a:solidFill>
                <a:latin typeface="Rix고딕 M" pitchFamily="18" charset="-127"/>
                <a:ea typeface="Rix고딕 M" pitchFamily="18" charset="-127"/>
              </a:rPr>
              <a:pPr algn="ctr"/>
              <a:t>‹#›</a:t>
            </a:fld>
            <a:endParaRPr lang="en-US" altLang="ko-KR" sz="900" dirty="0">
              <a:solidFill>
                <a:srgbClr val="5F5F5F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9" name="TextBox 8"/>
          <p:cNvSpPr txBox="1"/>
          <p:nvPr userDrawn="1"/>
        </p:nvSpPr>
        <p:spPr>
          <a:xfrm>
            <a:off x="7794972" y="845604"/>
            <a:ext cx="2124236" cy="2539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r"/>
            <a:r>
              <a:rPr lang="ko-KR" altLang="en-US" sz="1050" b="1" dirty="0" err="1" smtClean="0">
                <a:ln w="9525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메디세이퍼</a:t>
            </a:r>
            <a:r>
              <a:rPr lang="ko-KR" altLang="en-US" sz="1050" b="1" dirty="0" smtClean="0">
                <a:ln w="9525">
                  <a:noFill/>
                </a:ln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설치 및 운영 설명서</a:t>
            </a:r>
            <a:endParaRPr lang="ko-KR" altLang="en-US" sz="1050" b="1" dirty="0" smtClean="0">
              <a:ln w="9525">
                <a:noFill/>
              </a:ln>
              <a:solidFill>
                <a:srgbClr val="FFFF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2375850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 userDrawn="1"/>
        </p:nvGrpSpPr>
        <p:grpSpPr>
          <a:xfrm>
            <a:off x="0" y="0"/>
            <a:ext cx="10691813" cy="7559675"/>
            <a:chOff x="0" y="0"/>
            <a:chExt cx="10691813" cy="7559675"/>
          </a:xfrm>
        </p:grpSpPr>
        <p:pic>
          <p:nvPicPr>
            <p:cNvPr id="37" name="Picture 2"/>
            <p:cNvPicPr>
              <a:picLocks noChangeAspect="1" noChangeArrowheads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0"/>
              <a:ext cx="10691813" cy="75596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2" name="직사각형 1"/>
            <p:cNvSpPr/>
            <p:nvPr userDrawn="1"/>
          </p:nvSpPr>
          <p:spPr>
            <a:xfrm>
              <a:off x="270136" y="3816635"/>
              <a:ext cx="3348372" cy="3207970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직사각형 38"/>
            <p:cNvSpPr/>
            <p:nvPr userDrawn="1"/>
          </p:nvSpPr>
          <p:spPr>
            <a:xfrm>
              <a:off x="8623064" y="6484503"/>
              <a:ext cx="1728192" cy="651686"/>
            </a:xfrm>
            <a:prstGeom prst="rect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 userDrawn="1"/>
        </p:nvSpPr>
        <p:spPr>
          <a:xfrm>
            <a:off x="0" y="3456595"/>
            <a:ext cx="10693400" cy="41046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Picture 4" descr="C:\Users\kbh\Desktop\logo\skbroadband_ai-[Converted].png"/>
          <p:cNvPicPr>
            <a:picLocks noChangeAspect="1" noChangeArrowheads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" t="4400" r="26394" b="79772"/>
          <a:stretch/>
        </p:blipFill>
        <p:spPr bwMode="auto">
          <a:xfrm>
            <a:off x="8757551" y="6596087"/>
            <a:ext cx="1336568" cy="428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8588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마스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" name="그룹 1"/>
          <p:cNvGrpSpPr/>
          <p:nvPr userDrawn="1"/>
        </p:nvGrpSpPr>
        <p:grpSpPr>
          <a:xfrm>
            <a:off x="7318944" y="838135"/>
            <a:ext cx="3374457" cy="271847"/>
            <a:chOff x="7318944" y="947352"/>
            <a:chExt cx="3374457" cy="271847"/>
          </a:xfrm>
        </p:grpSpPr>
        <p:pic>
          <p:nvPicPr>
            <p:cNvPr id="2052" name="Picture 4" descr="C:\Users\kbh\Desktop\★표준템\설명회\Group-9-copy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1309"/>
            <a:stretch/>
          </p:blipFill>
          <p:spPr bwMode="auto">
            <a:xfrm>
              <a:off x="7614953" y="947352"/>
              <a:ext cx="3078448" cy="271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4" descr="C:\Users\kbh\Desktop\★표준템\설명회\Group-9-copy.png"/>
            <p:cNvPicPr>
              <a:picLocks noChangeAspect="1" noChangeArrowheads="1"/>
            </p:cNvPicPr>
            <p:nvPr userDrawn="1"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2846"/>
            <a:stretch/>
          </p:blipFill>
          <p:spPr bwMode="auto">
            <a:xfrm>
              <a:off x="7318944" y="947352"/>
              <a:ext cx="1424272" cy="2718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4" descr="C:\Users\kbh\Desktop\logo\skbroadband_ai-[Converted].png"/>
          <p:cNvPicPr>
            <a:picLocks noChangeAspect="1" noChangeArrowheads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66" t="4400" r="26394" b="79772"/>
          <a:stretch/>
        </p:blipFill>
        <p:spPr bwMode="auto">
          <a:xfrm>
            <a:off x="9504251" y="7189218"/>
            <a:ext cx="552623" cy="18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9"/>
          <p:cNvSpPr>
            <a:spLocks noChangeArrowheads="1"/>
          </p:cNvSpPr>
          <p:nvPr userDrawn="1"/>
        </p:nvSpPr>
        <p:spPr bwMode="auto">
          <a:xfrm>
            <a:off x="5073650" y="7196533"/>
            <a:ext cx="544512" cy="1384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fld id="{EF774B7D-7EE3-42E6-A042-F6F760F10F80}" type="slidenum">
              <a:rPr lang="en-US" altLang="ko-KR" sz="900" smtClean="0">
                <a:solidFill>
                  <a:srgbClr val="5F5F5F"/>
                </a:solidFill>
                <a:latin typeface="Rix고딕 M" pitchFamily="18" charset="-127"/>
                <a:ea typeface="Rix고딕 M" pitchFamily="18" charset="-127"/>
              </a:rPr>
              <a:pPr algn="ctr"/>
              <a:t>‹#›</a:t>
            </a:fld>
            <a:endParaRPr lang="en-US" altLang="ko-KR" sz="900" dirty="0">
              <a:solidFill>
                <a:srgbClr val="5F5F5F"/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10" name="TextBox 9"/>
          <p:cNvSpPr txBox="1"/>
          <p:nvPr userDrawn="1"/>
        </p:nvSpPr>
        <p:spPr>
          <a:xfrm>
            <a:off x="7334250" y="845605"/>
            <a:ext cx="2817933" cy="25391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r"/>
            <a:r>
              <a:rPr lang="en-US" altLang="ko-KR" sz="105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3</a:t>
            </a:r>
            <a:r>
              <a:rPr lang="ko-KR" altLang="en-US" sz="105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단계 </a:t>
            </a:r>
            <a:r>
              <a:rPr lang="ko-KR" altLang="en-US" sz="1050" dirty="0" err="1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스쿨넷서비스</a:t>
            </a:r>
            <a:r>
              <a:rPr lang="ko-KR" altLang="en-US" sz="105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 제공 사업자 선정 </a:t>
            </a:r>
            <a:r>
              <a:rPr lang="ko-KR" altLang="en-US" sz="1050" dirty="0" smtClean="0">
                <a:ln w="9525">
                  <a:noFill/>
                </a:ln>
                <a:solidFill>
                  <a:srgbClr val="FFFF00"/>
                </a:solidFill>
                <a:latin typeface="Rix고딕 B" pitchFamily="18" charset="-127"/>
                <a:ea typeface="Rix고딕 B" pitchFamily="18" charset="-127"/>
              </a:rPr>
              <a:t>요약서</a:t>
            </a:r>
          </a:p>
        </p:txBody>
      </p:sp>
      <p:pic>
        <p:nvPicPr>
          <p:cNvPr id="11" name="Picture 3" descr="C:\Documents and Settings\SK broadband\바탕 화면\NIA CI.png"/>
          <p:cNvPicPr>
            <a:picLocks noChangeAspect="1" noChangeArrowheads="1"/>
          </p:cNvPicPr>
          <p:nvPr userDrawn="1"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83940" y="7148884"/>
            <a:ext cx="936811" cy="29872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29314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2" r:id="rId2"/>
    <p:sldLayoutId id="2147483654" r:id="rId3"/>
    <p:sldLayoutId id="2147483655" r:id="rId4"/>
  </p:sldLayoutIdLst>
  <p:timing>
    <p:tnLst>
      <p:par>
        <p:cTn id="1" dur="indefinite" restart="never" nodeType="tmRoot"/>
      </p:par>
    </p:tnLst>
  </p:timing>
  <p:txStyles>
    <p:titleStyle>
      <a:lvl1pPr algn="ctr" defTabSz="995690" rtl="0" eaLnBrk="1" latinLnBrk="1" hangingPunct="1"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73384" indent="-373384" algn="l" defTabSz="995690" rtl="0" eaLnBrk="1" latinLnBrk="1" hangingPunct="1">
        <a:spcBef>
          <a:spcPct val="20000"/>
        </a:spcBef>
        <a:buFont typeface="Arial" pitchFamily="34" charset="0"/>
        <a:buChar char="•"/>
        <a:defRPr sz="3500" kern="1200">
          <a:solidFill>
            <a:schemeClr val="tx1"/>
          </a:solidFill>
          <a:latin typeface="+mn-lt"/>
          <a:ea typeface="+mn-ea"/>
          <a:cs typeface="+mn-cs"/>
        </a:defRPr>
      </a:lvl1pPr>
      <a:lvl2pPr marL="808998" indent="-311153" algn="l" defTabSz="995690" rtl="0" eaLnBrk="1" latinLnBrk="1" hangingPunct="1">
        <a:spcBef>
          <a:spcPct val="20000"/>
        </a:spcBef>
        <a:buFont typeface="Arial" pitchFamily="34" charset="0"/>
        <a:buChar char="–"/>
        <a:defRPr sz="3000" kern="1200">
          <a:solidFill>
            <a:schemeClr val="tx1"/>
          </a:solidFill>
          <a:latin typeface="+mn-lt"/>
          <a:ea typeface="+mn-ea"/>
          <a:cs typeface="+mn-cs"/>
        </a:defRPr>
      </a:lvl2pPr>
      <a:lvl3pPr marL="124461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742458" indent="-248923" algn="l" defTabSz="995690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4pPr>
      <a:lvl5pPr marL="2240303" indent="-248923" algn="l" defTabSz="995690" rtl="0" eaLnBrk="1" latinLnBrk="1" hangingPunct="1">
        <a:spcBef>
          <a:spcPct val="20000"/>
        </a:spcBef>
        <a:buFont typeface="Arial" pitchFamily="34" charset="0"/>
        <a:buChar char="»"/>
        <a:defRPr sz="2200" kern="1200">
          <a:solidFill>
            <a:schemeClr val="tx1"/>
          </a:solidFill>
          <a:latin typeface="+mn-lt"/>
          <a:ea typeface="+mn-ea"/>
          <a:cs typeface="+mn-cs"/>
        </a:defRPr>
      </a:lvl5pPr>
      <a:lvl6pPr marL="273814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6pPr>
      <a:lvl7pPr marL="323599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7pPr>
      <a:lvl8pPr marL="3733838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8pPr>
      <a:lvl9pPr marL="4231683" indent="-248923" algn="l" defTabSz="995690" rtl="0" eaLnBrk="1" latinLnBrk="1" hangingPunct="1">
        <a:spcBef>
          <a:spcPct val="20000"/>
        </a:spcBef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9784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9569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49353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99138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489225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87070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84916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82761" algn="l" defTabSz="995690" rtl="0" eaLnBrk="1" latinLnBrk="1" hangingPunct="1"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55.png"/><Relationship Id="rId3" Type="http://schemas.openxmlformats.org/officeDocument/2006/relationships/image" Target="../media/image37.png"/><Relationship Id="rId7" Type="http://schemas.openxmlformats.org/officeDocument/2006/relationships/image" Target="../media/image49.png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11" Type="http://schemas.openxmlformats.org/officeDocument/2006/relationships/image" Target="../media/image53.png"/><Relationship Id="rId5" Type="http://schemas.openxmlformats.org/officeDocument/2006/relationships/image" Target="../media/image47.png"/><Relationship Id="rId10" Type="http://schemas.openxmlformats.org/officeDocument/2006/relationships/image" Target="../media/image52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Relationship Id="rId14" Type="http://schemas.openxmlformats.org/officeDocument/2006/relationships/image" Target="../media/image5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hyperlink" Target="https://58.229.121.140:15500/down_sea.jsp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4944" y="3802117"/>
            <a:ext cx="2664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고딕 M" pitchFamily="18" charset="-127"/>
                <a:ea typeface="Rix고딕 M" pitchFamily="18" charset="-127"/>
              </a:rPr>
              <a:t>2016</a:t>
            </a:r>
            <a:endParaRPr lang="ko-KR" altLang="en-US" sz="16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5" name="Rectangle 128"/>
          <p:cNvSpPr>
            <a:spLocks noChangeArrowheads="1"/>
          </p:cNvSpPr>
          <p:nvPr/>
        </p:nvSpPr>
        <p:spPr bwMode="auto">
          <a:xfrm>
            <a:off x="2547336" y="2172412"/>
            <a:ext cx="7911918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r" eaLnBrk="0" fontAlgn="base" latinLnBrk="0" hangingPunct="0">
              <a:spcAft>
                <a:spcPts val="400"/>
              </a:spcAft>
            </a:pPr>
            <a:r>
              <a:rPr lang="ko-KR" altLang="en-US" sz="3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의료기관 개인정보보호를 위한</a:t>
            </a:r>
            <a:endParaRPr lang="en-US" altLang="ko-KR" sz="3000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  <a:cs typeface="Arial Unicode MS" pitchFamily="50" charset="-127"/>
            </a:endParaRPr>
          </a:p>
          <a:p>
            <a:pPr algn="r" eaLnBrk="0" fontAlgn="base" latinLnBrk="0" hangingPunct="0">
              <a:spcAft>
                <a:spcPts val="400"/>
              </a:spcAft>
            </a:pPr>
            <a:r>
              <a:rPr lang="ko-KR" altLang="en-US" sz="45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메디 </a:t>
            </a:r>
            <a:r>
              <a:rPr lang="ko-KR" altLang="en-US" sz="4500" b="1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세이퍼</a:t>
            </a:r>
            <a:r>
              <a:rPr lang="ko-KR" altLang="en-US" sz="45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 설치 및 운영 설명서</a:t>
            </a:r>
            <a:endParaRPr lang="en-US" altLang="ko-KR" sz="4500" b="1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  <a:cs typeface="Arial Unicode MS" pitchFamily="50" charset="-127"/>
            </a:endParaRPr>
          </a:p>
        </p:txBody>
      </p:sp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0" y="1594276"/>
            <a:ext cx="50946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r" eaLnBrk="0" fontAlgn="base" latinLnBrk="0" hangingPunct="0">
              <a:spcAft>
                <a:spcPts val="400"/>
              </a:spcAft>
            </a:pPr>
            <a:r>
              <a:rPr lang="en-US" altLang="ko-KR" dirty="0" smtClean="0"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SK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broadband</a:t>
            </a:r>
            <a:r>
              <a:rPr lang="ko-KR" altLang="en-US" dirty="0" smtClean="0"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와 함께하는 개인정보보호</a:t>
            </a:r>
            <a:endParaRPr lang="en-US" altLang="ko-KR" b="1" dirty="0" smtClean="0">
              <a:latin typeface="Rix고딕 B" pitchFamily="18" charset="-127"/>
              <a:ea typeface="Rix고딕 B" pitchFamily="18" charset="-127"/>
              <a:cs typeface="Arial Unicode MS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817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57700" y="504267"/>
            <a:ext cx="5184576" cy="43088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2200" dirty="0" err="1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메디세이퍼</a:t>
            </a:r>
            <a:r>
              <a:rPr lang="ko-KR" altLang="en-US" sz="220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정책설정</a:t>
            </a:r>
            <a:endParaRPr lang="ko-KR" altLang="en-US" sz="2200" dirty="0">
              <a:ln w="952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9048" y="416803"/>
            <a:ext cx="48064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320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2</a:t>
            </a:r>
            <a:endParaRPr lang="ko-KR" altLang="en-US" sz="3200" dirty="0">
              <a:ln w="9525">
                <a:noFill/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14276" y="1478263"/>
            <a:ext cx="8463938" cy="75893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4269" tIns="52135" rIns="104269" bIns="52135"/>
          <a:lstStyle/>
          <a:p>
            <a:pPr defTabSz="1042688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9372" y="1604392"/>
            <a:ext cx="7073586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사용자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PC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에서 사용하는 출력물을 제어함 으로서 불법복제를 방지하고 워터마크 및 실시간 출력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로그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관리로 출력물의 이력을 관리 합니다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33201" y="1377807"/>
            <a:ext cx="1648161" cy="959835"/>
            <a:chOff x="2514574" y="3891224"/>
            <a:chExt cx="1568331" cy="991384"/>
          </a:xfrm>
        </p:grpSpPr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2527736" y="3908102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2514574" y="3891224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2608734" y="3953612"/>
              <a:ext cx="1366848" cy="857096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9368" y="1588272"/>
            <a:ext cx="1268979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워터마크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설정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0716" y="2880531"/>
            <a:ext cx="4572447" cy="1867117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104269" tIns="52135" rIns="104269" bIns="52135" anchor="t">
            <a:spAutoFit/>
          </a:bodyPr>
          <a:lstStyle/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출력물 이미지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텍스트 워터마크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(Watermark)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전체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부서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사용자별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 정책 적용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출력 제한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워터마크 적용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미적용</a:t>
            </a:r>
            <a:endParaRPr lang="ko-KR" altLang="en-US" sz="1300" b="1" dirty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EEECE1">
                  <a:lumMod val="10000"/>
                </a:srgbClr>
              </a:solidFill>
              <a:latin typeface="+mn-ea"/>
            </a:endParaRP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단순하고 편리한 정책 설정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(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위치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크기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폰트 등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)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회사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부서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사용자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/ID/IP/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컴퓨터이름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출력시간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인쇄작업 로그 수집</a:t>
            </a: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93971" y="2872113"/>
            <a:ext cx="3725625" cy="392542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104269" tIns="52135" rIns="104269" bIns="52135" anchor="ctr"/>
          <a:lstStyle/>
          <a:p>
            <a:pPr defTabSz="1042688"/>
            <a:endParaRPr lang="en-US" altLang="zh-CN" sz="1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687740" y="2770365"/>
            <a:ext cx="2889760" cy="31750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04269" tIns="52135" rIns="104269" bIns="52135" anchor="ctr"/>
          <a:lstStyle/>
          <a:p>
            <a:pPr algn="ctr" defTabSz="1042688"/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워터마크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gray">
          <a:xfrm rot="16200000" flipV="1">
            <a:off x="4630557" y="4180612"/>
            <a:ext cx="756126" cy="748167"/>
          </a:xfrm>
          <a:prstGeom prst="upArrow">
            <a:avLst>
              <a:gd name="adj1" fmla="val 50000"/>
              <a:gd name="adj2" fmla="val 49241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104269" tIns="52135" rIns="104269" bIns="52135" anchor="ctr"/>
          <a:lstStyle/>
          <a:p>
            <a:pPr defTabSz="1042688"/>
            <a:endParaRPr lang="ko-KR" altLang="en-US" sz="2100">
              <a:solidFill>
                <a:prstClr val="black"/>
              </a:solidFill>
            </a:endParaRPr>
          </a:p>
        </p:txBody>
      </p:sp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700" y="3398018"/>
            <a:ext cx="2591003" cy="144975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3571" y="4245864"/>
            <a:ext cx="3029648" cy="440309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pic>
        <p:nvPicPr>
          <p:cNvPr id="32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334" y="4860751"/>
            <a:ext cx="3172912" cy="1818215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3" name="그룹 32"/>
          <p:cNvGrpSpPr/>
          <p:nvPr/>
        </p:nvGrpSpPr>
        <p:grpSpPr>
          <a:xfrm>
            <a:off x="846200" y="3134471"/>
            <a:ext cx="923529" cy="934192"/>
            <a:chOff x="227445" y="1453426"/>
            <a:chExt cx="1541614" cy="1541614"/>
          </a:xfrm>
        </p:grpSpPr>
        <p:pic>
          <p:nvPicPr>
            <p:cNvPr id="34" name="Picture 2" descr="C:\Users\DB07\Downloads\printer-159612_150.pn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8781" y="1791716"/>
              <a:ext cx="1358943" cy="86972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Picture 2" descr="D:\00.SPK\이미지\이미지\no-154431_640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7445" y="1453426"/>
              <a:ext cx="1541614" cy="15416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6" name="Picture 2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049" y="4780173"/>
            <a:ext cx="1341177" cy="1898793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2063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57700" y="504267"/>
            <a:ext cx="5184576" cy="43088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2200" dirty="0" err="1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메디세이퍼</a:t>
            </a:r>
            <a:r>
              <a:rPr lang="ko-KR" altLang="en-US" sz="220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정책설정</a:t>
            </a:r>
            <a:endParaRPr lang="ko-KR" altLang="en-US" sz="2200" dirty="0">
              <a:ln w="952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9048" y="416803"/>
            <a:ext cx="48064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320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2</a:t>
            </a:r>
            <a:endParaRPr lang="ko-KR" altLang="en-US" sz="3200" dirty="0">
              <a:ln w="9525">
                <a:noFill/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14276" y="1478263"/>
            <a:ext cx="8463938" cy="75893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4269" tIns="52135" rIns="104269" bIns="52135"/>
          <a:lstStyle/>
          <a:p>
            <a:pPr defTabSz="1042688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9372" y="1604392"/>
            <a:ext cx="7073586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사용자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PC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에서 사용하는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USB,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이동식 디스크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, CD/DVD-ROM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을 제어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차단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읽기전용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로그수집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)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하여 보안대상의 중요정보 유출을 방지합니다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33201" y="1377807"/>
            <a:ext cx="1648161" cy="959835"/>
            <a:chOff x="2514574" y="3891224"/>
            <a:chExt cx="1568331" cy="991384"/>
          </a:xfrm>
        </p:grpSpPr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2527736" y="3908102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2514574" y="3891224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2608734" y="3953612"/>
              <a:ext cx="1366848" cy="857096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9368" y="1588272"/>
            <a:ext cx="1268979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매체 제어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설정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0716" y="2880531"/>
            <a:ext cx="4572447" cy="356777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104269" tIns="52135" rIns="104269" bIns="52135" anchor="t">
            <a:spAutoFit/>
          </a:bodyPr>
          <a:lstStyle/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업무용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PC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에 저장된 각종 자료가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USB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메모리나 외장하드를 통해 유출되는 것을 원천 방지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관리자가 장치제어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(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차단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,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읽기전용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,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로그수집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)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의 권한을 가짐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사용로그는 모두 서버에 </a:t>
            </a: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저장</a:t>
            </a:r>
            <a:endParaRPr lang="en-US" altLang="ko-KR" sz="1300" b="1" dirty="0" smtClean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EEECE1">
                  <a:lumMod val="10000"/>
                </a:srgbClr>
              </a:solidFill>
              <a:latin typeface="+mn-ea"/>
            </a:endParaRP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endParaRPr lang="en-US" altLang="ko-KR" sz="1300" b="1" dirty="0" smtClean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EEECE1">
                  <a:lumMod val="10000"/>
                </a:srgb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SzPct val="120000"/>
              <a:buBlip>
                <a:blip r:embed="rId3"/>
              </a:buBlip>
            </a:pPr>
            <a:r>
              <a:rPr lang="ko-KR" altLang="en-US" sz="120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정책없음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: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기본 설정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일반적인 사용환경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SzPct val="120000"/>
              <a:buBlip>
                <a:blip r:embed="rId3"/>
              </a:buBlip>
            </a:pP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차단 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: USB,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이동식 디스크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, USB, CD/DVD-ROM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의 접근차단</a:t>
            </a:r>
          </a:p>
          <a:p>
            <a:pPr marL="171450" indent="-171450">
              <a:lnSpc>
                <a:spcPct val="150000"/>
              </a:lnSpc>
              <a:buSzPct val="120000"/>
              <a:buBlip>
                <a:blip r:embed="rId3"/>
              </a:buBlip>
            </a:pP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읽기전용 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: USB,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이동식 디스크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, USB, CD/DVD-ROM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의 파일 읽기만 가능</a:t>
            </a:r>
          </a:p>
          <a:p>
            <a:pPr marL="171450" indent="-171450">
              <a:lnSpc>
                <a:spcPct val="150000"/>
              </a:lnSpc>
              <a:buSzPct val="120000"/>
              <a:buBlip>
                <a:blip r:embed="rId3"/>
              </a:buBlip>
            </a:pP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로그수집 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: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상용문서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이미지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압축파일이 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USB,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이동식 디스크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, USB, CD/DVD-ROM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에 이동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복사 되는 로그를 서버에 </a:t>
            </a:r>
            <a:r>
              <a:rPr lang="ko-KR" altLang="en-US" sz="12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기록</a:t>
            </a:r>
            <a:endParaRPr lang="ko-KR" altLang="en-US" sz="1200" b="1" dirty="0">
              <a:ln>
                <a:solidFill>
                  <a:prstClr val="white">
                    <a:alpha val="17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93971" y="2872113"/>
            <a:ext cx="3725625" cy="392542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104269" tIns="52135" rIns="104269" bIns="52135" anchor="ctr"/>
          <a:lstStyle/>
          <a:p>
            <a:pPr defTabSz="1042688"/>
            <a:endParaRPr lang="en-US" altLang="zh-CN" sz="1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687740" y="2770365"/>
            <a:ext cx="2889760" cy="31750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04269" tIns="52135" rIns="104269" bIns="52135" anchor="ctr"/>
          <a:lstStyle/>
          <a:p>
            <a:pPr algn="ctr" defTabSz="1042688"/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매체제어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gray">
          <a:xfrm rot="16200000" flipV="1">
            <a:off x="4630557" y="4180612"/>
            <a:ext cx="756126" cy="748167"/>
          </a:xfrm>
          <a:prstGeom prst="upArrow">
            <a:avLst>
              <a:gd name="adj1" fmla="val 50000"/>
              <a:gd name="adj2" fmla="val 49241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104269" tIns="52135" rIns="104269" bIns="52135" anchor="ctr"/>
          <a:lstStyle/>
          <a:p>
            <a:pPr defTabSz="1042688"/>
            <a:endParaRPr lang="ko-KR" altLang="en-US" sz="2100">
              <a:solidFill>
                <a:prstClr val="black"/>
              </a:solidFill>
            </a:endParaRPr>
          </a:p>
        </p:txBody>
      </p:sp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l="8819" t="20600" r="74847" b="49300"/>
          <a:stretch/>
        </p:blipFill>
        <p:spPr>
          <a:xfrm>
            <a:off x="1756194" y="3708400"/>
            <a:ext cx="2404175" cy="1372756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spPr>
      </p:pic>
      <p:pic>
        <p:nvPicPr>
          <p:cNvPr id="52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6645" y="4975906"/>
            <a:ext cx="2751326" cy="1586724"/>
          </a:xfrm>
          <a:prstGeom prst="rect">
            <a:avLst/>
          </a:prstGeo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3" name="Picture 3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0624" y="5526818"/>
            <a:ext cx="3032199" cy="380749"/>
          </a:xfrm>
          <a:prstGeom prst="rect">
            <a:avLst/>
          </a:prstGeom>
          <a:noFill/>
          <a:ln w="9525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grpSp>
        <p:nvGrpSpPr>
          <p:cNvPr id="2" name="그룹 1"/>
          <p:cNvGrpSpPr/>
          <p:nvPr/>
        </p:nvGrpSpPr>
        <p:grpSpPr>
          <a:xfrm>
            <a:off x="717871" y="3191203"/>
            <a:ext cx="638676" cy="585864"/>
            <a:chOff x="-2814893" y="3791514"/>
            <a:chExt cx="638676" cy="585864"/>
          </a:xfrm>
        </p:grpSpPr>
        <p:pic>
          <p:nvPicPr>
            <p:cNvPr id="24" name="Picture 21" descr="Drive - USB 1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814893" y="3791514"/>
              <a:ext cx="638676" cy="58586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Picture 2" descr="D:\00.SPK\이미지\이미지\no-154431_64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609838" y="4003341"/>
              <a:ext cx="243684" cy="22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그룹 2"/>
          <p:cNvGrpSpPr/>
          <p:nvPr/>
        </p:nvGrpSpPr>
        <p:grpSpPr>
          <a:xfrm>
            <a:off x="1274101" y="3237499"/>
            <a:ext cx="539511" cy="493272"/>
            <a:chOff x="-2189014" y="3837809"/>
            <a:chExt cx="539511" cy="493272"/>
          </a:xfrm>
        </p:grpSpPr>
        <p:pic>
          <p:nvPicPr>
            <p:cNvPr id="26" name="Picture 5" descr="External Drive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189014" y="3837809"/>
              <a:ext cx="539511" cy="4932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8" name="Picture 2" descr="D:\00.SPK\이미지\이미지\no-154431_64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13694" y="4003340"/>
              <a:ext cx="243684" cy="22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" name="그룹 3"/>
          <p:cNvGrpSpPr/>
          <p:nvPr/>
        </p:nvGrpSpPr>
        <p:grpSpPr>
          <a:xfrm>
            <a:off x="1884578" y="3294996"/>
            <a:ext cx="549598" cy="413404"/>
            <a:chOff x="-1608746" y="3874870"/>
            <a:chExt cx="549598" cy="413404"/>
          </a:xfrm>
        </p:grpSpPr>
        <p:pic>
          <p:nvPicPr>
            <p:cNvPr id="28" name="Picture 2" descr="C:\Users\DB07\Downloads\cd-98406_150.png"/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608746" y="3874870"/>
              <a:ext cx="549598" cy="4134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9" name="Picture 2" descr="D:\00.SPK\이미지\이미지\no-154431_64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1455789" y="4003341"/>
              <a:ext cx="243684" cy="22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6" name="그룹 5"/>
          <p:cNvGrpSpPr/>
          <p:nvPr/>
        </p:nvGrpSpPr>
        <p:grpSpPr>
          <a:xfrm>
            <a:off x="2529901" y="3284912"/>
            <a:ext cx="428381" cy="372001"/>
            <a:chOff x="-917943" y="3898444"/>
            <a:chExt cx="428381" cy="372001"/>
          </a:xfrm>
        </p:grpSpPr>
        <p:pic>
          <p:nvPicPr>
            <p:cNvPr id="37" name="Picture 3" descr="C:\Users\DB07\Downloads\disc-23343_150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917943" y="3898444"/>
              <a:ext cx="428381" cy="3720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" name="Picture 2" descr="D:\00.SPK\이미지\이미지\no-154431_640.pn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825595" y="4003340"/>
              <a:ext cx="243684" cy="2235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051133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57700" y="504267"/>
            <a:ext cx="5184576" cy="43088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2200" dirty="0" err="1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메디세이퍼</a:t>
            </a:r>
            <a:r>
              <a:rPr lang="ko-KR" altLang="en-US" sz="220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정책설정</a:t>
            </a:r>
            <a:endParaRPr lang="ko-KR" altLang="en-US" sz="2200" dirty="0">
              <a:ln w="952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9048" y="416803"/>
            <a:ext cx="48064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320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2</a:t>
            </a:r>
            <a:endParaRPr lang="ko-KR" altLang="en-US" sz="3200" dirty="0">
              <a:ln w="9525">
                <a:noFill/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14276" y="1478263"/>
            <a:ext cx="8463938" cy="75893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4269" tIns="52135" rIns="104269" bIns="52135"/>
          <a:lstStyle/>
          <a:p>
            <a:pPr defTabSz="1042688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9372" y="1604392"/>
            <a:ext cx="7073586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사용자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PC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에서 사용하는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Email,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메신저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, FTP, P2P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등의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Network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서비스를 제어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차단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로그수집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)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하여 보안대상의 중요정보 유출을 방지합니다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33201" y="1377807"/>
            <a:ext cx="1648161" cy="959835"/>
            <a:chOff x="2514574" y="3891224"/>
            <a:chExt cx="1568331" cy="991384"/>
          </a:xfrm>
        </p:grpSpPr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2527736" y="3908102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2514574" y="3891224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2608734" y="3953612"/>
              <a:ext cx="1366848" cy="857096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9368" y="1512379"/>
            <a:ext cx="1268979" cy="751619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네트워크 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서비스 제어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설정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0716" y="2880531"/>
            <a:ext cx="4572447" cy="3775524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104269" tIns="52135" rIns="104269" bIns="52135" anchor="t">
            <a:spAutoFit/>
          </a:bodyPr>
          <a:lstStyle/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첨부파일의 중요정보 유출 검사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중요파일 첨부에 대한 로그 생성 및 모니터링</a:t>
            </a:r>
          </a:p>
          <a:p>
            <a:pPr defTabSz="1042688">
              <a:lnSpc>
                <a:spcPct val="150000"/>
              </a:lnSpc>
            </a:pPr>
            <a:endParaRPr lang="en-US" altLang="ko-KR" sz="1300" b="1" dirty="0" smtClean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EEECE1">
                  <a:lumMod val="10000"/>
                </a:srgb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SzPct val="120000"/>
              <a:buBlip>
                <a:blip r:embed="rId3"/>
              </a:buBlip>
            </a:pPr>
            <a:r>
              <a:rPr lang="ko-KR" altLang="en-US" sz="120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정책없음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: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기본 설정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일반적인 사용환경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</a:p>
          <a:p>
            <a:pPr marL="171450" indent="-171450">
              <a:lnSpc>
                <a:spcPct val="150000"/>
              </a:lnSpc>
              <a:buSzPct val="120000"/>
              <a:buBlip>
                <a:blip r:embed="rId3"/>
              </a:buBlip>
            </a:pP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첩부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(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복사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)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차단 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: ‘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제어선택 프로그램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’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에 등록된 프로그램의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첨부 파일 전송 차단</a:t>
            </a:r>
          </a:p>
          <a:p>
            <a:pPr marL="171450" indent="-171450">
              <a:lnSpc>
                <a:spcPct val="150000"/>
              </a:lnSpc>
              <a:buSzPct val="120000"/>
              <a:buBlip>
                <a:blip r:embed="rId3"/>
              </a:buBlip>
            </a:pP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로그수집 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: ‘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제어선택 프로그램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’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의 첨부 파일에 대한 로그를 서버에 기록</a:t>
            </a:r>
            <a:endParaRPr lang="en-US" altLang="ko-KR" sz="1200" b="1" dirty="0">
              <a:ln>
                <a:solidFill>
                  <a:prstClr val="white">
                    <a:alpha val="17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171450" indent="-171450">
              <a:lnSpc>
                <a:spcPct val="150000"/>
              </a:lnSpc>
              <a:buSzPct val="120000"/>
              <a:buBlip>
                <a:blip r:embed="rId3"/>
              </a:buBlip>
            </a:pP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실행차단 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: ‘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제어선택 프로그램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’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에 등록된 프로그램이 실행되지 않습니다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.</a:t>
            </a:r>
          </a:p>
          <a:p>
            <a:pPr marL="171450" indent="-171450">
              <a:lnSpc>
                <a:spcPct val="150000"/>
              </a:lnSpc>
              <a:buSzPct val="120000"/>
              <a:buBlip>
                <a:blip r:embed="rId3"/>
              </a:buBlip>
            </a:pP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블랙리스트 기능 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: ‘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제어 대상 프로그램’ 목록 이외 프로그램을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{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프로그램 명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,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프로그램 파일명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(*.exe)}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관리자가 추가로 등록할 수 있습니다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chemeClr val="bg2">
                    <a:lumMod val="10000"/>
                  </a:schemeClr>
                </a:solidFill>
                <a:latin typeface="+mn-ea"/>
              </a:rPr>
              <a:t>.</a:t>
            </a:r>
            <a:endParaRPr lang="ko-KR" altLang="en-US" sz="1200" b="1" dirty="0">
              <a:ln>
                <a:solidFill>
                  <a:prstClr val="white">
                    <a:alpha val="17000"/>
                  </a:prstClr>
                </a:solidFill>
              </a:ln>
              <a:solidFill>
                <a:schemeClr val="bg2">
                  <a:lumMod val="10000"/>
                </a:schemeClr>
              </a:solidFill>
              <a:latin typeface="+mn-ea"/>
            </a:endParaRP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93971" y="2872113"/>
            <a:ext cx="3725625" cy="392542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104269" tIns="52135" rIns="104269" bIns="52135" anchor="ctr"/>
          <a:lstStyle/>
          <a:p>
            <a:pPr defTabSz="1042688"/>
            <a:endParaRPr lang="en-US" altLang="zh-CN" sz="1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687740" y="2770365"/>
            <a:ext cx="2889760" cy="31750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04269" tIns="52135" rIns="104269" bIns="52135" anchor="ctr"/>
          <a:lstStyle/>
          <a:p>
            <a:pPr algn="ctr" defTabSz="1042688"/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네트워크 서비스 제어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gray">
          <a:xfrm rot="16200000" flipV="1">
            <a:off x="4630557" y="4180612"/>
            <a:ext cx="756126" cy="748167"/>
          </a:xfrm>
          <a:prstGeom prst="upArrow">
            <a:avLst>
              <a:gd name="adj1" fmla="val 50000"/>
              <a:gd name="adj2" fmla="val 49241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104269" tIns="52135" rIns="104269" bIns="52135" anchor="ctr"/>
          <a:lstStyle/>
          <a:p>
            <a:pPr defTabSz="1042688"/>
            <a:endParaRPr lang="ko-KR" altLang="en-US" sz="2100">
              <a:solidFill>
                <a:prstClr val="black"/>
              </a:solidFill>
            </a:endParaRPr>
          </a:p>
        </p:txBody>
      </p:sp>
      <p:pic>
        <p:nvPicPr>
          <p:cNvPr id="34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436" y="4170485"/>
            <a:ext cx="2884124" cy="2418458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35" name="그룹 34"/>
          <p:cNvGrpSpPr/>
          <p:nvPr/>
        </p:nvGrpSpPr>
        <p:grpSpPr>
          <a:xfrm>
            <a:off x="953349" y="3186862"/>
            <a:ext cx="1769743" cy="1610764"/>
            <a:chOff x="753239" y="1779425"/>
            <a:chExt cx="2436501" cy="2176689"/>
          </a:xfrm>
        </p:grpSpPr>
        <p:pic>
          <p:nvPicPr>
            <p:cNvPr id="36" name="Picture 6" descr="D:\00.SPK\02.마케팅\이미지\토렌트.pn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7977" y="1779425"/>
              <a:ext cx="587747" cy="5617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51" name="그룹 50"/>
            <p:cNvGrpSpPr/>
            <p:nvPr/>
          </p:nvGrpSpPr>
          <p:grpSpPr>
            <a:xfrm>
              <a:off x="753239" y="1967685"/>
              <a:ext cx="2436501" cy="1988429"/>
              <a:chOff x="753239" y="1967685"/>
              <a:chExt cx="2436501" cy="1988429"/>
            </a:xfrm>
          </p:grpSpPr>
          <p:pic>
            <p:nvPicPr>
              <p:cNvPr id="52" name="Picture 3" descr="D:\00.SPK\프레지\이미지\reply-97622_640.png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375959" y="2511067"/>
                <a:ext cx="891785" cy="72318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3" name="Picture 22"/>
              <p:cNvPicPr>
                <a:picLocks noChangeAspect="1" noChangeArrowheads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21525" y="1974492"/>
                <a:ext cx="547687" cy="53657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54" name="Picture 3" descr="D:\00.SPK\02.마케팅\이미지\파이어폭스.png"/>
              <p:cNvPicPr>
                <a:picLocks noChangeAspect="1" noChangeArrowheads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239" y="1967685"/>
                <a:ext cx="515566" cy="50062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5" name="Picture 4" descr="D:\00.SPK\02.마케팅\이미지\크롬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5920" y="3152285"/>
                <a:ext cx="535274" cy="52080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6" name="Picture 5" descr="D:\00.SPK\02.마케팅\이미지\네이트온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1933" y="3198317"/>
                <a:ext cx="607279" cy="5731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7" name="Picture 7" descr="D:\00.SPK\02.마케팅\이미지\넷스케이프.png"/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591398" y="3394569"/>
                <a:ext cx="570285" cy="56154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8" name="Picture 8" descr="D:\00.SPK\02.마케팅\이미지\아웃룩.png"/>
              <p:cNvPicPr>
                <a:picLocks noChangeAspect="1" noChangeArrowheads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361933" y="2740840"/>
                <a:ext cx="827807" cy="26363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59" name="Picture 9" descr="D:\00.SPK\02.마케팅\이미지\파일질라.png"/>
              <p:cNvPicPr>
                <a:picLocks noChangeAspect="1" noChangeArrowheads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02553" y="2564693"/>
                <a:ext cx="461679" cy="4580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0" name="Picture 2" descr="D:\00.SPK\이미지\이미지\no-154431_640.png"/>
              <p:cNvPicPr>
                <a:picLocks noChangeAspect="1" noChangeArrowheads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1043" y="2003820"/>
                <a:ext cx="1541614" cy="154161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2309647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0691813" cy="7559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590616" y="3830136"/>
            <a:ext cx="2948243" cy="238527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950" dirty="0" smtClean="0">
                <a:solidFill>
                  <a:srgbClr val="FFFFFF"/>
                </a:solidFill>
                <a:latin typeface="Rix고딕 B" pitchFamily="18" charset="-127"/>
                <a:ea typeface="Rix고딕 B" pitchFamily="18" charset="-127"/>
              </a:rPr>
              <a:t>의료기관 개인 정보 보호를 위한</a:t>
            </a:r>
            <a:r>
              <a:rPr lang="ko-KR" altLang="en-US" sz="950" dirty="0" smtClean="0">
                <a:solidFill>
                  <a:srgbClr val="FFFF00"/>
                </a:solidFill>
                <a:latin typeface="Rix고딕 B" pitchFamily="18" charset="-127"/>
                <a:ea typeface="Rix고딕 B" pitchFamily="18" charset="-127"/>
              </a:rPr>
              <a:t> 메디 </a:t>
            </a:r>
            <a:r>
              <a:rPr lang="ko-KR" altLang="en-US" sz="950" dirty="0" err="1" smtClean="0">
                <a:solidFill>
                  <a:srgbClr val="FFFF00"/>
                </a:solidFill>
                <a:latin typeface="Rix고딕 B" pitchFamily="18" charset="-127"/>
                <a:ea typeface="Rix고딕 B" pitchFamily="18" charset="-127"/>
              </a:rPr>
              <a:t>세이퍼</a:t>
            </a:r>
            <a:r>
              <a:rPr lang="ko-KR" altLang="en-US" sz="950" dirty="0" smtClean="0">
                <a:solidFill>
                  <a:srgbClr val="FFFF00"/>
                </a:solidFill>
                <a:latin typeface="Rix고딕 B" pitchFamily="18" charset="-127"/>
                <a:ea typeface="Rix고딕 B" pitchFamily="18" charset="-127"/>
              </a:rPr>
              <a:t> </a:t>
            </a:r>
            <a:r>
              <a:rPr lang="ko-KR" altLang="en-US" sz="950" dirty="0" smtClean="0">
                <a:solidFill>
                  <a:srgbClr val="FFFF00"/>
                </a:solidFill>
                <a:latin typeface="Rix고딕 B" pitchFamily="18" charset="-127"/>
                <a:ea typeface="Rix고딕 B" pitchFamily="18" charset="-127"/>
              </a:rPr>
              <a:t>서비스 제안</a:t>
            </a:r>
            <a:endParaRPr lang="ko-KR" altLang="en-US" sz="950" dirty="0">
              <a:solidFill>
                <a:srgbClr val="FFFF00"/>
              </a:solidFill>
              <a:latin typeface="Rix고딕 B" pitchFamily="18" charset="-127"/>
              <a:ea typeface="Rix고딕 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36157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794944" y="3802117"/>
            <a:ext cx="26643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spc="-70" dirty="0" smtClean="0">
                <a:ln>
                  <a:solidFill>
                    <a:schemeClr val="bg1">
                      <a:alpha val="0"/>
                    </a:schemeClr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Rix고딕 M" pitchFamily="18" charset="-127"/>
                <a:ea typeface="Rix고딕 M" pitchFamily="18" charset="-127"/>
              </a:rPr>
              <a:t>2016</a:t>
            </a:r>
            <a:endParaRPr lang="ko-KR" altLang="en-US" sz="1600" spc="-70" dirty="0">
              <a:ln>
                <a:solidFill>
                  <a:schemeClr val="bg1">
                    <a:alpha val="0"/>
                  </a:schemeClr>
                </a:solidFill>
              </a:ln>
              <a:solidFill>
                <a:schemeClr val="tx1">
                  <a:lumMod val="65000"/>
                  <a:lumOff val="35000"/>
                </a:schemeClr>
              </a:solidFill>
              <a:latin typeface="Rix고딕 M" pitchFamily="18" charset="-127"/>
              <a:ea typeface="Rix고딕 M" pitchFamily="18" charset="-127"/>
            </a:endParaRPr>
          </a:p>
        </p:txBody>
      </p:sp>
      <p:sp>
        <p:nvSpPr>
          <p:cNvPr id="5" name="Rectangle 128"/>
          <p:cNvSpPr>
            <a:spLocks noChangeArrowheads="1"/>
          </p:cNvSpPr>
          <p:nvPr/>
        </p:nvSpPr>
        <p:spPr bwMode="auto">
          <a:xfrm>
            <a:off x="2547336" y="2172412"/>
            <a:ext cx="7911918" cy="12054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r" eaLnBrk="0" fontAlgn="base" latinLnBrk="0" hangingPunct="0">
              <a:spcAft>
                <a:spcPts val="400"/>
              </a:spcAft>
            </a:pPr>
            <a:r>
              <a:rPr lang="ko-KR" altLang="en-US" sz="3000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의료기관 개인정보보호를 위한</a:t>
            </a:r>
            <a:endParaRPr lang="en-US" altLang="ko-KR" sz="3000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  <a:cs typeface="Arial Unicode MS" pitchFamily="50" charset="-127"/>
            </a:endParaRPr>
          </a:p>
          <a:p>
            <a:pPr algn="r" eaLnBrk="0" fontAlgn="base" latinLnBrk="0" hangingPunct="0">
              <a:spcAft>
                <a:spcPts val="400"/>
              </a:spcAft>
            </a:pPr>
            <a:r>
              <a:rPr lang="ko-KR" altLang="en-US" sz="45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메디 </a:t>
            </a:r>
            <a:r>
              <a:rPr lang="ko-KR" altLang="en-US" sz="4500" b="1" dirty="0" err="1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세이퍼</a:t>
            </a:r>
            <a:r>
              <a:rPr lang="ko-KR" altLang="en-US" sz="4500" b="1" dirty="0" smtClean="0"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 설치 및 운영 설명서</a:t>
            </a:r>
            <a:endParaRPr lang="en-US" altLang="ko-KR" sz="4500" b="1" dirty="0" smtClean="0">
              <a:solidFill>
                <a:schemeClr val="bg1"/>
              </a:solidFill>
              <a:latin typeface="Rix고딕 B" pitchFamily="18" charset="-127"/>
              <a:ea typeface="Rix고딕 B" pitchFamily="18" charset="-127"/>
              <a:cs typeface="Arial Unicode MS" pitchFamily="50" charset="-127"/>
            </a:endParaRPr>
          </a:p>
        </p:txBody>
      </p:sp>
      <p:sp>
        <p:nvSpPr>
          <p:cNvPr id="49" name="Rectangle 128"/>
          <p:cNvSpPr>
            <a:spLocks noChangeArrowheads="1"/>
          </p:cNvSpPr>
          <p:nvPr/>
        </p:nvSpPr>
        <p:spPr bwMode="auto">
          <a:xfrm>
            <a:off x="0" y="1594276"/>
            <a:ext cx="509467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r" eaLnBrk="0" fontAlgn="base" latinLnBrk="0" hangingPunct="0">
              <a:spcAft>
                <a:spcPts val="400"/>
              </a:spcAft>
            </a:pPr>
            <a:r>
              <a:rPr lang="en-US" altLang="ko-KR" dirty="0" smtClean="0">
                <a:solidFill>
                  <a:srgbClr val="FF0000"/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SK </a:t>
            </a:r>
            <a:r>
              <a:rPr lang="en-US" altLang="ko-KR" dirty="0" smtClean="0">
                <a:solidFill>
                  <a:schemeClr val="accent6">
                    <a:lumMod val="75000"/>
                  </a:schemeClr>
                </a:solidFill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broadband</a:t>
            </a:r>
            <a:r>
              <a:rPr lang="ko-KR" altLang="en-US" dirty="0" smtClean="0">
                <a:latin typeface="Rix고딕 B" pitchFamily="18" charset="-127"/>
                <a:ea typeface="Rix고딕 B" pitchFamily="18" charset="-127"/>
                <a:cs typeface="Arial Unicode MS" pitchFamily="50" charset="-127"/>
              </a:rPr>
              <a:t>와 함께하는 개인정보보호</a:t>
            </a:r>
            <a:endParaRPr lang="en-US" altLang="ko-KR" b="1" dirty="0" smtClean="0">
              <a:latin typeface="Rix고딕 B" pitchFamily="18" charset="-127"/>
              <a:ea typeface="Rix고딕 B" pitchFamily="18" charset="-127"/>
              <a:cs typeface="Arial Unicode MS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726884" y="5028574"/>
            <a:ext cx="4876400" cy="1200329"/>
          </a:xfrm>
          <a:prstGeom prst="rect">
            <a:avLst/>
          </a:prstGeom>
        </p:spPr>
        <p:txBody>
          <a:bodyPr wrap="non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ko-KR" sz="7200" b="1" spc="50" dirty="0">
                <a:ln w="11430"/>
                <a:solidFill>
                  <a:srgbClr val="0086CB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itchFamily="34" charset="0"/>
                <a:ea typeface="HY견고딕" pitchFamily="18" charset="-127"/>
                <a:cs typeface="Arial" pitchFamily="34" charset="0"/>
              </a:rPr>
              <a:t>Thank You</a:t>
            </a:r>
            <a:endParaRPr lang="ko-KR" altLang="en-US" sz="7200" b="1" spc="50" dirty="0">
              <a:ln w="11430"/>
              <a:solidFill>
                <a:srgbClr val="0086CB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4479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57700" y="504267"/>
            <a:ext cx="5184576" cy="43088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2200" dirty="0" err="1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메디세이퍼</a:t>
            </a:r>
            <a:r>
              <a:rPr lang="ko-KR" altLang="en-US" sz="220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설치</a:t>
            </a:r>
            <a:endParaRPr lang="ko-KR" altLang="en-US" sz="2200" dirty="0">
              <a:ln w="952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9048" y="416803"/>
            <a:ext cx="48064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320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1</a:t>
            </a:r>
            <a:endParaRPr lang="ko-KR" altLang="en-US" sz="3200" dirty="0">
              <a:ln w="9525">
                <a:noFill/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14276" y="1478263"/>
            <a:ext cx="8463938" cy="75893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4269" tIns="52135" rIns="104269" bIns="52135"/>
          <a:lstStyle/>
          <a:p>
            <a:pPr defTabSz="1042688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9372" y="1604392"/>
            <a:ext cx="7073586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관리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-&gt;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조직관리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-&gt;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부서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/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사용자 관리 메뉴에서 신규 사용자 버튼을 이용하여 새로운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부서 및 사용자를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생성 할 수 있습니다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.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33201" y="1377807"/>
            <a:ext cx="1648161" cy="959835"/>
            <a:chOff x="2514574" y="3891224"/>
            <a:chExt cx="1568331" cy="991384"/>
          </a:xfrm>
        </p:grpSpPr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2527736" y="3908102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2514574" y="3891224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2608734" y="3953612"/>
              <a:ext cx="1366848" cy="857096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9368" y="1588272"/>
            <a:ext cx="1268979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부서 및 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사용자 등록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0716" y="2880531"/>
            <a:ext cx="4572447" cy="96687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104269" tIns="52135" rIns="104269" bIns="52135" anchor="t">
            <a:spAutoFit/>
          </a:bodyPr>
          <a:lstStyle/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사용자 등록 시 개인정보 문서를 많이 보유하고 있는 사용자인 경우 개인정보 취급자 유형 선택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.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그 외 일반 사용자 선택 </a:t>
            </a: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93971" y="2872113"/>
            <a:ext cx="3725625" cy="392542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104269" tIns="52135" rIns="104269" bIns="52135" anchor="ctr"/>
          <a:lstStyle/>
          <a:p>
            <a:pPr defTabSz="1042688"/>
            <a:endParaRPr lang="en-US" altLang="zh-CN" sz="1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687740" y="2770365"/>
            <a:ext cx="2889760" cy="31750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04269" tIns="52135" rIns="104269" bIns="52135" anchor="ctr"/>
          <a:lstStyle/>
          <a:p>
            <a:pPr algn="ctr" defTabSz="1042688"/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부서 및 사용자 등록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gray">
          <a:xfrm rot="16200000" flipV="1">
            <a:off x="4630557" y="4180612"/>
            <a:ext cx="756126" cy="748167"/>
          </a:xfrm>
          <a:prstGeom prst="upArrow">
            <a:avLst>
              <a:gd name="adj1" fmla="val 50000"/>
              <a:gd name="adj2" fmla="val 49241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104269" tIns="52135" rIns="104269" bIns="52135" anchor="ctr"/>
          <a:lstStyle/>
          <a:p>
            <a:pPr defTabSz="1042688"/>
            <a:endParaRPr lang="ko-KR" altLang="en-US" sz="2100">
              <a:solidFill>
                <a:prstClr val="black"/>
              </a:solidFill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154" y="3272282"/>
            <a:ext cx="1999124" cy="14223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9298" y="4694641"/>
            <a:ext cx="2243959" cy="18173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48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57700" y="504267"/>
            <a:ext cx="5184576" cy="43088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2200" dirty="0" err="1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메디세이퍼</a:t>
            </a:r>
            <a:r>
              <a:rPr lang="ko-KR" altLang="en-US" sz="2200" dirty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설치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69048" y="416803"/>
            <a:ext cx="48064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320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1</a:t>
            </a:r>
            <a:endParaRPr lang="ko-KR" altLang="en-US" sz="3200" dirty="0">
              <a:ln w="9525">
                <a:noFill/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14276" y="1478263"/>
            <a:ext cx="8463938" cy="75893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4269" tIns="52135" rIns="104269" bIns="52135"/>
          <a:lstStyle/>
          <a:p>
            <a:pPr defTabSz="1042688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9372" y="1604392"/>
            <a:ext cx="7073586" cy="320732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사용자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배치 등록으로 사전에 구성되어 있는 조직정보를 일괄 등록 할 수 있습니다</a:t>
            </a:r>
            <a:r>
              <a:rPr lang="en-US" altLang="ko-KR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33201" y="1377807"/>
            <a:ext cx="1648161" cy="959835"/>
            <a:chOff x="2514574" y="3891224"/>
            <a:chExt cx="1568331" cy="991384"/>
          </a:xfrm>
        </p:grpSpPr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2527736" y="3908102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2514574" y="3891224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2608734" y="3953612"/>
              <a:ext cx="1366848" cy="857096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9368" y="1588272"/>
            <a:ext cx="1268979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사용자 배치등록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0716" y="2880531"/>
            <a:ext cx="4572447" cy="250594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104269" tIns="52135" rIns="104269" bIns="52135" anchor="t">
            <a:spAutoFit/>
          </a:bodyPr>
          <a:lstStyle/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관리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&gt;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조직관리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&gt;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사용자 배치 </a:t>
            </a: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등록</a:t>
            </a:r>
            <a:endParaRPr lang="en-US" altLang="ko-KR" sz="1300" b="1" dirty="0" smtClean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EEECE1">
                  <a:lumMod val="10000"/>
                </a:srgbClr>
              </a:solidFill>
            </a:endParaRP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사용자 배치 등록 전 신규부서 등록을 우선 진행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표준형식은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[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다운로드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]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버튼을 클릭하여 받아 볼 수 있습니다</a:t>
            </a:r>
            <a:r>
              <a:rPr lang="en-US" altLang="ko-KR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.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</a:rPr>
              <a:t>사용자 배치 등록 형식 파일 다운로드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</a:rPr>
              <a:t>.</a:t>
            </a:r>
            <a:r>
              <a:rPr lang="en-US" altLang="ko-KR" sz="1300" b="1" dirty="0" err="1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</a:rPr>
              <a:t>xls</a:t>
            </a:r>
            <a:r>
              <a:rPr lang="en-US" altLang="ko-KR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 </a:t>
            </a: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로</a:t>
            </a:r>
            <a:r>
              <a:rPr lang="en-US" altLang="ko-KR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 </a:t>
            </a: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>작성 후 </a:t>
            </a:r>
            <a:r>
              <a:rPr lang="en-US" altLang="ko-KR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  <a:t/>
            </a:r>
            <a:br>
              <a:rPr lang="en-US" altLang="ko-KR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</a:rPr>
            </a:b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</a:rPr>
              <a:t>사용자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</a:rPr>
              <a:t>배치 등록 형식 파일 다운로드</a:t>
            </a:r>
            <a:r>
              <a:rPr lang="en-US" altLang="ko-KR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</a:rPr>
              <a:t>.csv</a:t>
            </a:r>
            <a:r>
              <a:rPr lang="en-US" altLang="ko-KR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</a:rPr>
              <a:t>(</a:t>
            </a:r>
            <a:r>
              <a:rPr lang="ko-KR" altLang="en-US" sz="1300" b="1" dirty="0" err="1" smtClean="0">
                <a:ln>
                  <a:solidFill>
                    <a:prstClr val="white">
                      <a:alpha val="17000"/>
                    </a:prstClr>
                  </a:solidFill>
                </a:ln>
              </a:rPr>
              <a:t>확장자</a:t>
            </a: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</a:rPr>
              <a:t> 변경</a:t>
            </a:r>
            <a:r>
              <a:rPr lang="en-US" altLang="ko-KR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</a:rPr>
              <a:t>)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</a:rPr>
              <a:t>파일선택 클릭 후 </a:t>
            </a:r>
            <a:r>
              <a:rPr lang="en-US" altLang="ko-KR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</a:rPr>
              <a:t>*.CSV </a:t>
            </a: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</a:rPr>
              <a:t>파일 선택</a:t>
            </a:r>
            <a:endParaRPr lang="en-US" altLang="ko-KR" sz="1300" b="1" dirty="0" smtClean="0">
              <a:ln>
                <a:solidFill>
                  <a:prstClr val="white">
                    <a:alpha val="17000"/>
                  </a:prstClr>
                </a:solidFill>
              </a:ln>
            </a:endParaRP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</a:rPr>
              <a:t>등록 실행</a:t>
            </a:r>
            <a:endParaRPr lang="en-US" altLang="ko-KR" sz="1300" b="1" dirty="0">
              <a:ln>
                <a:solidFill>
                  <a:prstClr val="white">
                    <a:alpha val="17000"/>
                  </a:prstClr>
                </a:solidFill>
              </a:ln>
            </a:endParaRP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93971" y="2872113"/>
            <a:ext cx="3725625" cy="392542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104269" tIns="52135" rIns="104269" bIns="52135" anchor="ctr"/>
          <a:lstStyle/>
          <a:p>
            <a:pPr defTabSz="1042688"/>
            <a:endParaRPr lang="en-US" altLang="zh-CN" sz="1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687740" y="2770365"/>
            <a:ext cx="2889760" cy="31750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04269" tIns="52135" rIns="104269" bIns="52135" anchor="ctr"/>
          <a:lstStyle/>
          <a:p>
            <a:pPr algn="ctr" defTabSz="1042688"/>
            <a:r>
              <a:rPr lang="ko-KR" altLang="en-US" sz="1600" b="1" dirty="0">
                <a:solidFill>
                  <a:prstClr val="black"/>
                </a:solidFill>
                <a:cs typeface="Arial" pitchFamily="34" charset="0"/>
              </a:rPr>
              <a:t>사용자 배치 </a:t>
            </a:r>
            <a:r>
              <a:rPr lang="ko-KR" altLang="en-US" sz="1600" b="1" dirty="0">
                <a:solidFill>
                  <a:prstClr val="black"/>
                </a:solidFill>
                <a:cs typeface="Arial" pitchFamily="34" charset="0"/>
              </a:rPr>
              <a:t>등록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gray">
          <a:xfrm rot="16200000" flipV="1">
            <a:off x="4630557" y="4180612"/>
            <a:ext cx="756126" cy="748167"/>
          </a:xfrm>
          <a:prstGeom prst="upArrow">
            <a:avLst>
              <a:gd name="adj1" fmla="val 50000"/>
              <a:gd name="adj2" fmla="val 49241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104269" tIns="52135" rIns="104269" bIns="52135" anchor="ctr"/>
          <a:lstStyle/>
          <a:p>
            <a:pPr defTabSz="1042688"/>
            <a:endParaRPr lang="ko-KR" altLang="en-US" sz="2100">
              <a:solidFill>
                <a:prstClr val="black"/>
              </a:solidFill>
            </a:endParaRPr>
          </a:p>
        </p:txBody>
      </p:sp>
      <p:pic>
        <p:nvPicPr>
          <p:cNvPr id="14" name="그림 13"/>
          <p:cNvPicPr/>
          <p:nvPr/>
        </p:nvPicPr>
        <p:blipFill>
          <a:blip r:embed="rId3"/>
          <a:stretch>
            <a:fillRect/>
          </a:stretch>
        </p:blipFill>
        <p:spPr>
          <a:xfrm>
            <a:off x="800414" y="3276575"/>
            <a:ext cx="3161896" cy="19234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직사각형 1"/>
          <p:cNvSpPr/>
          <p:nvPr/>
        </p:nvSpPr>
        <p:spPr>
          <a:xfrm>
            <a:off x="1710296" y="4047895"/>
            <a:ext cx="422324" cy="18022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8308" y="4257358"/>
            <a:ext cx="2270703" cy="562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8845" y="4763799"/>
            <a:ext cx="2169026" cy="15791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078" y="5045223"/>
            <a:ext cx="2170910" cy="15810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52579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57700" y="504267"/>
            <a:ext cx="5184576" cy="43088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2200" dirty="0" err="1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메디세이퍼</a:t>
            </a:r>
            <a:r>
              <a:rPr lang="ko-KR" altLang="en-US" sz="220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설치</a:t>
            </a:r>
            <a:endParaRPr lang="ko-KR" altLang="en-US" sz="2200" dirty="0">
              <a:ln w="952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9048" y="416803"/>
            <a:ext cx="48064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320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1</a:t>
            </a:r>
            <a:endParaRPr lang="ko-KR" altLang="en-US" sz="3200" dirty="0">
              <a:ln w="9525">
                <a:noFill/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14276" y="1478263"/>
            <a:ext cx="8463938" cy="75893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4269" tIns="52135" rIns="104269" bIns="52135"/>
          <a:lstStyle/>
          <a:p>
            <a:pPr defTabSz="1042688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9372" y="1604392"/>
            <a:ext cx="7073586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설치 환경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점검을 통한 설치 환경 확인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각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PC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에서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메디세이퍼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클라이언트 다운로드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페이지에서 다운로드</a:t>
            </a:r>
            <a:endParaRPr lang="en-US" altLang="ko-KR" sz="1400" b="1" dirty="0" smtClean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33201" y="1377807"/>
            <a:ext cx="1648161" cy="959835"/>
            <a:chOff x="2514574" y="3891224"/>
            <a:chExt cx="1568331" cy="991384"/>
          </a:xfrm>
        </p:grpSpPr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2527736" y="3908102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2514574" y="3891224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2608734" y="3953612"/>
              <a:ext cx="1366848" cy="857096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9368" y="1588272"/>
            <a:ext cx="1268979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algn="ctr" defTabSz="1042688"/>
            <a:r>
              <a:rPr lang="ko-KR" altLang="en-US" sz="1400" b="1" dirty="0">
                <a:solidFill>
                  <a:prstClr val="black"/>
                </a:solidFill>
              </a:rPr>
              <a:t>환경점검</a:t>
            </a:r>
          </a:p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및 설치 </a:t>
            </a:r>
            <a:endParaRPr lang="en-US" altLang="ko-KR" sz="1400" b="1" dirty="0" smtClean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0716" y="2880531"/>
            <a:ext cx="4572447" cy="1905781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104269" tIns="52135" rIns="104269" bIns="52135" anchor="t">
            <a:spAutoFit/>
          </a:bodyPr>
          <a:lstStyle/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XP </a:t>
            </a:r>
            <a:r>
              <a:rPr lang="ko-KR" altLang="en-US" sz="130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서비스팩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3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미만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PC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환경은 설치환경 하단에 존재하는 </a:t>
            </a:r>
            <a:r>
              <a:rPr lang="ko-KR" altLang="en-US" sz="130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서비스팩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 다운로드 버튼을 이용하여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XP</a:t>
            </a:r>
            <a:r>
              <a:rPr lang="ko-KR" altLang="en-US" sz="130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서비스팩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3 </a:t>
            </a: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설치</a:t>
            </a:r>
            <a:endParaRPr lang="en-US" altLang="ko-KR" sz="1300" b="1" dirty="0" smtClean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EEECE1">
                  <a:lumMod val="10000"/>
                </a:srgbClr>
              </a:solidFill>
              <a:latin typeface="+mn-ea"/>
            </a:endParaRP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다운로드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페이지 접속</a:t>
            </a:r>
          </a:p>
          <a:p>
            <a:pPr marL="357188" indent="-285750" defTabSz="1042688">
              <a:lnSpc>
                <a:spcPct val="150000"/>
              </a:lnSpc>
              <a:buFont typeface="Wingdings" panose="05000000000000000000" pitchFamily="2" charset="2"/>
              <a:buChar char="Ø"/>
              <a:tabLst>
                <a:tab pos="355600" algn="l"/>
              </a:tabLst>
            </a:pP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  <a:hlinkClick r:id="rId3"/>
              </a:rPr>
              <a:t>https://</a:t>
            </a:r>
            <a:r>
              <a:rPr lang="en-US" altLang="ko-KR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  <a:hlinkClick r:id="rId3"/>
              </a:rPr>
              <a:t>58.229.121.140:15500/down_sea.jsp</a:t>
            </a:r>
            <a:endParaRPr lang="en-US" altLang="ko-KR" sz="1300" b="1" dirty="0" smtClean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EEECE1">
                  <a:lumMod val="10000"/>
                </a:srgbClr>
              </a:solidFill>
              <a:latin typeface="+mn-ea"/>
            </a:endParaRPr>
          </a:p>
          <a:p>
            <a:pPr marL="71438" defTabSz="1042688">
              <a:lnSpc>
                <a:spcPct val="150000"/>
              </a:lnSpc>
              <a:tabLst>
                <a:tab pos="355600" algn="l"/>
              </a:tabLst>
            </a:pPr>
            <a:r>
              <a:rPr lang="en-US" altLang="ko-KR" sz="12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※ </a:t>
            </a:r>
            <a:r>
              <a:rPr lang="ko-KR" altLang="en-US" sz="12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주의 사항 </a:t>
            </a:r>
            <a:r>
              <a:rPr lang="en-US" altLang="ko-KR" sz="12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2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반드시 다운로드 후 관리자 권한으로 설치</a:t>
            </a:r>
            <a:endParaRPr lang="en-US" altLang="ko-KR" sz="1200" b="1" dirty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93971" y="2872113"/>
            <a:ext cx="3725625" cy="392542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104269" tIns="52135" rIns="104269" bIns="52135" anchor="ctr"/>
          <a:lstStyle/>
          <a:p>
            <a:pPr defTabSz="1042688"/>
            <a:endParaRPr lang="en-US" altLang="zh-CN" sz="1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687740" y="2770365"/>
            <a:ext cx="2889760" cy="31750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04269" tIns="52135" rIns="104269" bIns="52135" anchor="ctr"/>
          <a:lstStyle/>
          <a:p>
            <a:pPr algn="ctr" defTabSz="1042688"/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환경 점검 및 설치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gray">
          <a:xfrm rot="16200000" flipV="1">
            <a:off x="4630557" y="4180612"/>
            <a:ext cx="756126" cy="748167"/>
          </a:xfrm>
          <a:prstGeom prst="upArrow">
            <a:avLst>
              <a:gd name="adj1" fmla="val 50000"/>
              <a:gd name="adj2" fmla="val 49241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104269" tIns="52135" rIns="104269" bIns="52135" anchor="ctr"/>
          <a:lstStyle/>
          <a:p>
            <a:pPr defTabSz="1042688"/>
            <a:endParaRPr lang="ko-KR" altLang="en-US" sz="2100">
              <a:solidFill>
                <a:prstClr val="black"/>
              </a:solidFill>
            </a:endParaRPr>
          </a:p>
        </p:txBody>
      </p:sp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6639" y="4248683"/>
            <a:ext cx="2589338" cy="23752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8379" y="6316087"/>
            <a:ext cx="2587597" cy="31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2852" y="6110484"/>
            <a:ext cx="845741" cy="4228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직사각형 1"/>
          <p:cNvSpPr/>
          <p:nvPr/>
        </p:nvSpPr>
        <p:spPr>
          <a:xfrm>
            <a:off x="3221188" y="6241466"/>
            <a:ext cx="829898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/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105" y="3234354"/>
            <a:ext cx="2023311" cy="1734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직사각형 25"/>
          <p:cNvSpPr/>
          <p:nvPr/>
        </p:nvSpPr>
        <p:spPr>
          <a:xfrm>
            <a:off x="2199100" y="5354137"/>
            <a:ext cx="1004177" cy="14401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6613" y="3901459"/>
            <a:ext cx="666750" cy="742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7713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57700" y="504267"/>
            <a:ext cx="5184576" cy="43088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2200" dirty="0" err="1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메디세이퍼</a:t>
            </a:r>
            <a:r>
              <a:rPr lang="ko-KR" altLang="en-US" sz="220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설치</a:t>
            </a:r>
            <a:endParaRPr lang="ko-KR" altLang="en-US" sz="2200" dirty="0">
              <a:ln w="952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9048" y="416803"/>
            <a:ext cx="48064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320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1</a:t>
            </a:r>
            <a:endParaRPr lang="ko-KR" altLang="en-US" sz="3200" dirty="0">
              <a:ln w="9525">
                <a:noFill/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14276" y="1478263"/>
            <a:ext cx="8463938" cy="75893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4269" tIns="52135" rIns="104269" bIns="52135"/>
          <a:lstStyle/>
          <a:p>
            <a:pPr defTabSz="1042688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9372" y="1604392"/>
            <a:ext cx="7073586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사업자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ID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입력란에 부여 받은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ID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입력 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반드시 대소문자 구분 입력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)</a:t>
            </a:r>
          </a:p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관리자에게 부여 받은 아이디와 패스워드 입력 후 로그인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33201" y="1377807"/>
            <a:ext cx="1648161" cy="959835"/>
            <a:chOff x="2514574" y="3891224"/>
            <a:chExt cx="1568331" cy="991384"/>
          </a:xfrm>
        </p:grpSpPr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2527736" y="3908102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2514574" y="3891224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2608734" y="3953612"/>
              <a:ext cx="1366848" cy="857096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9368" y="1588272"/>
            <a:ext cx="1268979" cy="320732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로그인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0716" y="2880531"/>
            <a:ext cx="4572447" cy="10055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104269" tIns="52135" rIns="104269" bIns="52135" anchor="t">
            <a:spAutoFit/>
          </a:bodyPr>
          <a:lstStyle/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메디세이퍼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 최초실행 시 </a:t>
            </a: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부여 받은 사업자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ID </a:t>
            </a: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입력</a:t>
            </a:r>
            <a:endParaRPr lang="en-US" altLang="ko-KR" sz="1300" b="1" dirty="0" smtClean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EEECE1">
                  <a:lumMod val="10000"/>
                </a:srgbClr>
              </a:solidFill>
              <a:latin typeface="+mn-ea"/>
            </a:endParaRP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사용자의 </a:t>
            </a:r>
            <a:r>
              <a:rPr lang="en-US" altLang="ko-KR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ID/PW </a:t>
            </a: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입력</a:t>
            </a:r>
            <a:endParaRPr lang="en-US" altLang="ko-KR" sz="1300" b="1" dirty="0" smtClean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EEECE1">
                  <a:lumMod val="10000"/>
                </a:srgbClr>
              </a:solidFill>
              <a:latin typeface="+mn-ea"/>
            </a:endParaRPr>
          </a:p>
          <a:p>
            <a:pPr defTabSz="1042688">
              <a:lnSpc>
                <a:spcPct val="150000"/>
              </a:lnSpc>
              <a:tabLst>
                <a:tab pos="355600" algn="l"/>
              </a:tabLst>
            </a:pPr>
            <a:r>
              <a:rPr lang="en-US" altLang="ko-KR" sz="12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  ※ </a:t>
            </a:r>
            <a:r>
              <a:rPr lang="ko-KR" altLang="en-US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주의 사항 </a:t>
            </a:r>
            <a:r>
              <a:rPr lang="en-US" altLang="ko-KR" sz="12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: </a:t>
            </a:r>
            <a:r>
              <a:rPr lang="ko-KR" altLang="en-US" sz="12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사용자 </a:t>
            </a:r>
            <a:r>
              <a:rPr lang="en-US" altLang="ko-KR" sz="12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ID/PW </a:t>
            </a:r>
            <a:r>
              <a:rPr lang="ko-KR" altLang="en-US" sz="12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입력 오류 시 사업장 </a:t>
            </a:r>
            <a:r>
              <a:rPr lang="en-US" altLang="ko-KR" sz="12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ID </a:t>
            </a:r>
            <a:r>
              <a:rPr lang="ko-KR" altLang="en-US" sz="12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FF0000"/>
                </a:solidFill>
                <a:latin typeface="+mn-ea"/>
              </a:rPr>
              <a:t>초기화</a:t>
            </a:r>
            <a:endParaRPr lang="ko-KR" altLang="en-US" sz="1200" b="1" dirty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FF0000"/>
              </a:solidFill>
              <a:latin typeface="+mn-ea"/>
            </a:endParaRP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93971" y="2872113"/>
            <a:ext cx="3725625" cy="392542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104269" tIns="52135" rIns="104269" bIns="52135" anchor="ctr"/>
          <a:lstStyle/>
          <a:p>
            <a:pPr defTabSz="1042688"/>
            <a:endParaRPr lang="en-US" altLang="zh-CN" sz="1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687740" y="2770365"/>
            <a:ext cx="2889760" cy="31750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04269" tIns="52135" rIns="104269" bIns="52135" anchor="ctr"/>
          <a:lstStyle/>
          <a:p>
            <a:pPr algn="ctr" defTabSz="1042688"/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사용자 로그인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gray">
          <a:xfrm rot="16200000" flipV="1">
            <a:off x="4630557" y="4180612"/>
            <a:ext cx="756126" cy="748167"/>
          </a:xfrm>
          <a:prstGeom prst="upArrow">
            <a:avLst>
              <a:gd name="adj1" fmla="val 50000"/>
              <a:gd name="adj2" fmla="val 49241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104269" tIns="52135" rIns="104269" bIns="52135" anchor="ctr"/>
          <a:lstStyle/>
          <a:p>
            <a:pPr defTabSz="1042688"/>
            <a:endParaRPr lang="ko-KR" altLang="en-US" sz="2100">
              <a:solidFill>
                <a:prstClr val="black"/>
              </a:solidFill>
            </a:endParaRPr>
          </a:p>
        </p:txBody>
      </p:sp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216" y="3403899"/>
            <a:ext cx="1977734" cy="1795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083" y="4554695"/>
            <a:ext cx="2182664" cy="19822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76698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57700" y="504267"/>
            <a:ext cx="5184576" cy="43088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2200" dirty="0" err="1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메디세이퍼</a:t>
            </a:r>
            <a:r>
              <a:rPr lang="ko-KR" altLang="en-US" sz="220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설치</a:t>
            </a:r>
            <a:endParaRPr lang="ko-KR" altLang="en-US" sz="2200" dirty="0">
              <a:ln w="952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9048" y="416803"/>
            <a:ext cx="48064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320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1</a:t>
            </a:r>
            <a:endParaRPr lang="ko-KR" altLang="en-US" sz="3200" dirty="0">
              <a:ln w="9525">
                <a:noFill/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14276" y="1478263"/>
            <a:ext cx="8463938" cy="75893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4269" tIns="52135" rIns="104269" bIns="52135"/>
          <a:lstStyle/>
          <a:p>
            <a:pPr defTabSz="1042688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9372" y="1604392"/>
            <a:ext cx="7073586" cy="320732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최초 로그인 시 반드시 비밀번호 변경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(</a:t>
            </a:r>
            <a:r>
              <a:rPr lang="ko-KR" altLang="en-US" sz="1400" b="1" dirty="0" err="1"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미변경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 시 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SPK</a:t>
            </a:r>
            <a:r>
              <a:rPr lang="ko-KR" altLang="en-US" sz="14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사용 불가</a:t>
            </a:r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  <a:cs typeface="Arial" pitchFamily="34" charset="0"/>
              </a:rPr>
              <a:t>.)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33201" y="1377807"/>
            <a:ext cx="1648161" cy="959835"/>
            <a:chOff x="2514574" y="3891224"/>
            <a:chExt cx="1568331" cy="991384"/>
          </a:xfrm>
        </p:grpSpPr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2527736" y="3908102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2514574" y="3891224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2608734" y="3953612"/>
              <a:ext cx="1366848" cy="857096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9368" y="1588272"/>
            <a:ext cx="1268979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비밀번호 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변경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0716" y="2880531"/>
            <a:ext cx="4572447" cy="156703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104269" tIns="52135" rIns="104269" bIns="52135" anchor="t">
            <a:spAutoFit/>
          </a:bodyPr>
          <a:lstStyle/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8~18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자리 비밀번호는 최소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3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종류 이상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, 10-18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자리 비밀번호는 최소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2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종류 이상 포함된 조합으로 구성되어야 합니다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. 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(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사용가능 특수문자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: '!', '@', '#', '$', '^', '*')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동일한 문자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(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숫자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)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를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4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자 이상 연속하여 입력 불가</a:t>
            </a: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93971" y="2872113"/>
            <a:ext cx="3725625" cy="392542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104269" tIns="52135" rIns="104269" bIns="52135" anchor="ctr"/>
          <a:lstStyle/>
          <a:p>
            <a:pPr defTabSz="1042688"/>
            <a:endParaRPr lang="en-US" altLang="zh-CN" sz="1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687740" y="2770365"/>
            <a:ext cx="2889760" cy="31750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04269" tIns="52135" rIns="104269" bIns="52135" anchor="ctr"/>
          <a:lstStyle/>
          <a:p>
            <a:pPr algn="ctr" defTabSz="1042688"/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비밀번호 변경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gray">
          <a:xfrm rot="16200000" flipV="1">
            <a:off x="4630557" y="4180612"/>
            <a:ext cx="756126" cy="748167"/>
          </a:xfrm>
          <a:prstGeom prst="upArrow">
            <a:avLst>
              <a:gd name="adj1" fmla="val 50000"/>
              <a:gd name="adj2" fmla="val 49241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104269" tIns="52135" rIns="104269" bIns="52135" anchor="ctr"/>
          <a:lstStyle/>
          <a:p>
            <a:pPr defTabSz="1042688"/>
            <a:endParaRPr lang="ko-KR" altLang="en-US" sz="2100">
              <a:solidFill>
                <a:prstClr val="black"/>
              </a:solidFill>
            </a:endParaRPr>
          </a:p>
        </p:txBody>
      </p:sp>
      <p:pic>
        <p:nvPicPr>
          <p:cNvPr id="17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7288" y="3694042"/>
            <a:ext cx="3478669" cy="2457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72640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57700" y="504267"/>
            <a:ext cx="5184576" cy="43088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2200" dirty="0" err="1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메디세이퍼</a:t>
            </a:r>
            <a:r>
              <a:rPr lang="ko-KR" altLang="en-US" sz="220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정책설정</a:t>
            </a:r>
            <a:endParaRPr lang="ko-KR" altLang="en-US" sz="2200" dirty="0">
              <a:ln w="952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9048" y="416803"/>
            <a:ext cx="48064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320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2</a:t>
            </a:r>
            <a:endParaRPr lang="ko-KR" altLang="en-US" sz="3200" dirty="0">
              <a:ln w="9525">
                <a:noFill/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14276" y="1478263"/>
            <a:ext cx="8463938" cy="75893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4269" tIns="52135" rIns="104269" bIns="52135"/>
          <a:lstStyle/>
          <a:p>
            <a:pPr defTabSz="1042688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9372" y="1604392"/>
            <a:ext cx="7073586" cy="320732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부서 및 사용자의 클라이언트 기본 동작 </a:t>
            </a:r>
            <a:r>
              <a:rPr lang="ko-KR" altLang="en-US" sz="1400" b="1" dirty="0" smtClean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설정</a:t>
            </a:r>
            <a:endParaRPr lang="ko-KR" altLang="en-US" sz="1400" b="1" dirty="0">
              <a:solidFill>
                <a:prstClr val="black">
                  <a:lumMod val="75000"/>
                  <a:lumOff val="25000"/>
                </a:prstClr>
              </a:solidFill>
              <a:cs typeface="Arial" pitchFamily="34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733201" y="1377807"/>
            <a:ext cx="1648161" cy="959835"/>
            <a:chOff x="2514574" y="3891224"/>
            <a:chExt cx="1568331" cy="991384"/>
          </a:xfrm>
        </p:grpSpPr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2527736" y="3908102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2514574" y="3891224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2608734" y="3953612"/>
              <a:ext cx="1366848" cy="857096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9368" y="1588272"/>
            <a:ext cx="1268979" cy="320732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기본설정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0716" y="2880531"/>
            <a:ext cx="4572447" cy="3709673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104269" tIns="52135" rIns="104269" bIns="52135" anchor="t">
            <a:spAutoFit/>
          </a:bodyPr>
          <a:lstStyle/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검출파일 처리유형 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: 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개인정보가 검출된 파일에 대한 자동 처리 설정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강제 종료 차단 및 삭제 방지 설정 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: 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사용자가 실행되고 있는 클라이언트의 종료 또는 프로그램 제어판에서 삭제 시 비밀번호 입력 설정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암호화된 파일의 </a:t>
            </a:r>
            <a:r>
              <a:rPr lang="ko-KR" altLang="en-US" sz="105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복호화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 권한 설정 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: 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암호화 파일 </a:t>
            </a:r>
            <a:r>
              <a:rPr lang="ko-KR" altLang="en-US" sz="105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복호화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 시 권한 설정 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(</a:t>
            </a:r>
            <a:r>
              <a:rPr lang="ko-KR" altLang="en-US" sz="105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복호화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 권한이 없는 경우 반드시 결재관리 메뉴의 결재자 설정 화면에서 해당 사용자 및 부서의 결재자 지정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)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암호화된 파일의 내용 복사방지 설정 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: 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암호화 대상 프로그램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(PPT,HWP,WORD,EXCEL)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끼리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, 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비망호화 대상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(NOTEPAD,EXPLORER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등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)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에서 암호화 대상 프로그램으로는 복사가 되지만 암호화 대상 프로그램에서 </a:t>
            </a:r>
            <a:r>
              <a:rPr lang="ko-KR" altLang="en-US" sz="105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비암호화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 대상 프로그램으로는 복사가 허용되지 않음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.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실시간 감시 기능 강제 사용 설정 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: 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문서 작성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(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생성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,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수정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,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이동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) 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시 실시간 개인정보 검출 설정 기능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비밀번호 유효기간 설정 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: 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사용자 비밀번호의 유효기간 설정으로 설정된 기간이 되면 반드시 비밀번호 변경 후 정상 사용 가능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검사 대상 제외 경로 설정 </a:t>
            </a:r>
            <a:r>
              <a:rPr lang="en-US" altLang="ko-KR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: </a:t>
            </a:r>
            <a:r>
              <a:rPr lang="ko-KR" altLang="en-US" sz="105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개인정보 검사 시 제외 폴더 설정</a:t>
            </a: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93971" y="2872113"/>
            <a:ext cx="3725625" cy="392542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104269" tIns="52135" rIns="104269" bIns="52135" anchor="ctr"/>
          <a:lstStyle/>
          <a:p>
            <a:pPr defTabSz="1042688"/>
            <a:endParaRPr lang="en-US" altLang="zh-CN" sz="1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687740" y="2770365"/>
            <a:ext cx="2889760" cy="31750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04269" tIns="52135" rIns="104269" bIns="52135" anchor="ctr"/>
          <a:lstStyle/>
          <a:p>
            <a:pPr algn="ctr" defTabSz="1042688"/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기본 설정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gray">
          <a:xfrm rot="16200000" flipV="1">
            <a:off x="4630557" y="4180612"/>
            <a:ext cx="756126" cy="748167"/>
          </a:xfrm>
          <a:prstGeom prst="upArrow">
            <a:avLst>
              <a:gd name="adj1" fmla="val 50000"/>
              <a:gd name="adj2" fmla="val 49241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104269" tIns="52135" rIns="104269" bIns="52135" anchor="ctr"/>
          <a:lstStyle/>
          <a:p>
            <a:pPr defTabSz="1042688"/>
            <a:endParaRPr lang="ko-KR" altLang="en-US" sz="2100">
              <a:solidFill>
                <a:prstClr val="black"/>
              </a:solidFill>
            </a:endParaRP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00" y="3597868"/>
            <a:ext cx="3268346" cy="24714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7909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57700" y="504267"/>
            <a:ext cx="5184576" cy="43088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2200" dirty="0" err="1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메디세이퍼</a:t>
            </a:r>
            <a:r>
              <a:rPr lang="ko-KR" altLang="en-US" sz="220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정책설정</a:t>
            </a:r>
            <a:endParaRPr lang="ko-KR" altLang="en-US" sz="2200" dirty="0">
              <a:ln w="952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9048" y="416803"/>
            <a:ext cx="48064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320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2</a:t>
            </a:r>
            <a:endParaRPr lang="ko-KR" altLang="en-US" sz="3200" dirty="0">
              <a:ln w="9525">
                <a:noFill/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14276" y="1478263"/>
            <a:ext cx="8463938" cy="75893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4269" tIns="52135" rIns="104269" bIns="52135"/>
          <a:lstStyle/>
          <a:p>
            <a:pPr defTabSz="1042688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9372" y="1492059"/>
            <a:ext cx="7073586" cy="751619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개인정보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(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주민등록번호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외국인등록번호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여권번호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운전면허번호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)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를 포함한 다양한 패턴을 관리할 수 있으며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, 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특정 패턴을 갖는 중요 문서들 또한 등록하여 관리할 수 있습니다</a:t>
            </a:r>
            <a:r>
              <a:rPr lang="en-US" altLang="ko-KR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33201" y="1377807"/>
            <a:ext cx="1648161" cy="959835"/>
            <a:chOff x="2514574" y="3891224"/>
            <a:chExt cx="1568331" cy="991384"/>
          </a:xfrm>
        </p:grpSpPr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2527736" y="3908102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2514574" y="3891224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2608734" y="3953612"/>
              <a:ext cx="1366848" cy="857096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9368" y="1588272"/>
            <a:ext cx="1268979" cy="320732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패턴 설정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0716" y="2880531"/>
            <a:ext cx="4572447" cy="21671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104269" tIns="52135" rIns="104269" bIns="52135" anchor="t">
            <a:spAutoFit/>
          </a:bodyPr>
          <a:lstStyle/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좌측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조직 구성도에서 설정 변경 할 사업장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부서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사용자를 선택 합니다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클라이언트에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적용할 개인정보 검출 패턴을 등록합니다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.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주민등록번호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(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기본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)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와 외국인 등록번호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(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기본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)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는 기본 값으로 설정되어 있습니다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.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각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패턴 항목에서 설정한 처리 활성화 수 이상의 검출 수만 검출됩니다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. (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초기 값은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1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로 설정되어 있습니다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.)</a:t>
            </a: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93971" y="2872113"/>
            <a:ext cx="3725625" cy="392542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104269" tIns="52135" rIns="104269" bIns="52135" anchor="ctr"/>
          <a:lstStyle/>
          <a:p>
            <a:pPr defTabSz="1042688"/>
            <a:endParaRPr lang="en-US" altLang="zh-CN" sz="1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687740" y="2770365"/>
            <a:ext cx="2889760" cy="31750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04269" tIns="52135" rIns="104269" bIns="52135" anchor="ctr"/>
          <a:lstStyle/>
          <a:p>
            <a:pPr algn="ctr" defTabSz="1042688"/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패턴 관리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gray">
          <a:xfrm rot="16200000" flipV="1">
            <a:off x="4630557" y="4180612"/>
            <a:ext cx="756126" cy="748167"/>
          </a:xfrm>
          <a:prstGeom prst="upArrow">
            <a:avLst>
              <a:gd name="adj1" fmla="val 50000"/>
              <a:gd name="adj2" fmla="val 49241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104269" tIns="52135" rIns="104269" bIns="52135" anchor="ctr"/>
          <a:lstStyle/>
          <a:p>
            <a:pPr defTabSz="1042688"/>
            <a:endParaRPr lang="ko-KR" altLang="en-US" sz="2100">
              <a:solidFill>
                <a:prstClr val="black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778" y="3631378"/>
            <a:ext cx="3114778" cy="227348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519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1257700" y="504267"/>
            <a:ext cx="5184576" cy="430887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r>
              <a:rPr lang="ko-KR" altLang="en-US" sz="2200" dirty="0" err="1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메디세이퍼</a:t>
            </a:r>
            <a:r>
              <a:rPr lang="ko-KR" altLang="en-US" sz="2200" dirty="0" smtClean="0">
                <a:ln w="9525"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Rix고딕 B" pitchFamily="18" charset="-127"/>
                <a:ea typeface="Rix고딕 B" pitchFamily="18" charset="-127"/>
              </a:rPr>
              <a:t> 정책설정</a:t>
            </a:r>
            <a:endParaRPr lang="ko-KR" altLang="en-US" sz="2200" dirty="0">
              <a:ln w="9525"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69048" y="416803"/>
            <a:ext cx="480640" cy="584775"/>
          </a:xfrm>
          <a:prstGeom prst="rect">
            <a:avLst/>
          </a:prstGeom>
          <a:noFill/>
        </p:spPr>
        <p:txBody>
          <a:bodyPr wrap="square" rtlCol="0" anchor="ctr">
            <a:spAutoFit/>
            <a:scene3d>
              <a:camera prst="orthographicFront"/>
              <a:lightRig rig="threePt" dir="t"/>
            </a:scene3d>
            <a:sp3d>
              <a:bevelT w="1270" h="1270"/>
              <a:bevelB w="1270" h="1270"/>
            </a:sp3d>
          </a:bodyPr>
          <a:lstStyle/>
          <a:p>
            <a:pPr algn="ctr"/>
            <a:r>
              <a:rPr lang="en-US" altLang="ko-KR" sz="3200" dirty="0" smtClean="0">
                <a:ln w="9525">
                  <a:noFill/>
                </a:ln>
                <a:solidFill>
                  <a:schemeClr val="bg1"/>
                </a:solidFill>
                <a:latin typeface="Rix고딕 B" pitchFamily="18" charset="-127"/>
                <a:ea typeface="Rix고딕 B" pitchFamily="18" charset="-127"/>
              </a:rPr>
              <a:t>2</a:t>
            </a:r>
            <a:endParaRPr lang="ko-KR" altLang="en-US" sz="3200" dirty="0">
              <a:ln w="9525">
                <a:noFill/>
              </a:ln>
              <a:solidFill>
                <a:schemeClr val="bg1"/>
              </a:solidFill>
              <a:latin typeface="Rix고딕 B" pitchFamily="18" charset="-127"/>
              <a:ea typeface="Rix고딕 B" pitchFamily="18" charset="-127"/>
            </a:endParaRPr>
          </a:p>
        </p:txBody>
      </p:sp>
      <p:sp>
        <p:nvSpPr>
          <p:cNvPr id="5" name="AutoShape 4"/>
          <p:cNvSpPr>
            <a:spLocks noChangeArrowheads="1"/>
          </p:cNvSpPr>
          <p:nvPr/>
        </p:nvSpPr>
        <p:spPr bwMode="auto">
          <a:xfrm>
            <a:off x="1514276" y="1478263"/>
            <a:ext cx="8463938" cy="758930"/>
          </a:xfrm>
          <a:prstGeom prst="roundRect">
            <a:avLst>
              <a:gd name="adj" fmla="val 16667"/>
            </a:avLst>
          </a:prstGeom>
          <a:noFill/>
          <a:ln>
            <a:solidFill>
              <a:schemeClr val="tx2">
                <a:lumMod val="75000"/>
              </a:schemeClr>
            </a:solidFill>
            <a:headEnd/>
            <a:tailEnd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lIns="104269" tIns="52135" rIns="104269" bIns="52135"/>
          <a:lstStyle/>
          <a:p>
            <a:pPr defTabSz="1042688"/>
            <a:endParaRPr lang="zh-CN" altLang="en-US" sz="210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399372" y="1604392"/>
            <a:ext cx="7073586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marL="285750" indent="-285750" defTabSz="1042688">
              <a:buFont typeface="Arial" panose="020B0604020202020204" pitchFamily="34" charset="0"/>
              <a:buChar char="•"/>
            </a:pP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프린터를 통한 출력물에 포함된 개인정보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마스킹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</a:t>
            </a:r>
            <a:r>
              <a:rPr lang="ko-KR" altLang="en-US" sz="1400" b="1" dirty="0" err="1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으로</a:t>
            </a:r>
            <a:r>
              <a:rPr lang="ko-KR" altLang="en-US" sz="1400" b="1" dirty="0">
                <a:solidFill>
                  <a:prstClr val="black">
                    <a:lumMod val="75000"/>
                    <a:lumOff val="25000"/>
                  </a:prstClr>
                </a:solidFill>
                <a:cs typeface="Arial" pitchFamily="34" charset="0"/>
              </a:rPr>
              <a:t> 출력물에 의한 개인정보 유출 차단 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733201" y="1377807"/>
            <a:ext cx="1648161" cy="959835"/>
            <a:chOff x="2514574" y="3891224"/>
            <a:chExt cx="1568331" cy="991384"/>
          </a:xfrm>
        </p:grpSpPr>
        <p:sp>
          <p:nvSpPr>
            <p:cNvPr id="9" name="AutoShape 20"/>
            <p:cNvSpPr>
              <a:spLocks noChangeArrowheads="1"/>
            </p:cNvSpPr>
            <p:nvPr/>
          </p:nvSpPr>
          <p:spPr bwMode="auto">
            <a:xfrm>
              <a:off x="2527736" y="3908102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0" name="AutoShape 21"/>
            <p:cNvSpPr>
              <a:spLocks noChangeArrowheads="1"/>
            </p:cNvSpPr>
            <p:nvPr/>
          </p:nvSpPr>
          <p:spPr bwMode="auto">
            <a:xfrm>
              <a:off x="2514574" y="3891224"/>
              <a:ext cx="1555169" cy="974506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chemeClr val="tx2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  <p:sp>
          <p:nvSpPr>
            <p:cNvPr id="11" name="AutoShape 22"/>
            <p:cNvSpPr>
              <a:spLocks noChangeArrowheads="1"/>
            </p:cNvSpPr>
            <p:nvPr/>
          </p:nvSpPr>
          <p:spPr bwMode="auto">
            <a:xfrm>
              <a:off x="2608734" y="3953612"/>
              <a:ext cx="1366848" cy="857096"/>
            </a:xfrm>
            <a:prstGeom prst="hexagon">
              <a:avLst>
                <a:gd name="adj" fmla="val 28896"/>
                <a:gd name="vf" fmla="val 115470"/>
              </a:avLst>
            </a:prstGeom>
            <a:solidFill>
              <a:schemeClr val="bg1">
                <a:lumMod val="85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defTabSz="1042688"/>
              <a:endParaRPr lang="ko-KR" altLang="en-US" sz="2100">
                <a:solidFill>
                  <a:prstClr val="black"/>
                </a:solidFill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909368" y="1588272"/>
            <a:ext cx="1268979" cy="536175"/>
          </a:xfrm>
          <a:prstGeom prst="rect">
            <a:avLst/>
          </a:prstGeom>
          <a:noFill/>
        </p:spPr>
        <p:txBody>
          <a:bodyPr wrap="square" lIns="104269" tIns="52135" rIns="104269" bIns="52135" rtlCol="0">
            <a:spAutoFit/>
          </a:bodyPr>
          <a:lstStyle/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출력제어</a:t>
            </a:r>
            <a:endParaRPr lang="en-US" altLang="ko-KR" sz="1400" b="1" dirty="0" smtClean="0">
              <a:solidFill>
                <a:prstClr val="black"/>
              </a:solidFill>
            </a:endParaRPr>
          </a:p>
          <a:p>
            <a:pPr algn="ctr" defTabSz="1042688"/>
            <a:r>
              <a:rPr lang="ko-KR" altLang="en-US" sz="1400" b="1" dirty="0" smtClean="0">
                <a:solidFill>
                  <a:prstClr val="black"/>
                </a:solidFill>
              </a:rPr>
              <a:t>설정</a:t>
            </a:r>
            <a:endParaRPr lang="ko-KR" altLang="en-US" sz="1400" b="1" dirty="0">
              <a:solidFill>
                <a:prstClr val="black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490716" y="2880531"/>
            <a:ext cx="4572447" cy="16056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  <p:txBody>
          <a:bodyPr wrap="square" lIns="104269" tIns="52135" rIns="104269" bIns="52135" anchor="t">
            <a:spAutoFit/>
          </a:bodyPr>
          <a:lstStyle/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전체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부서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사용자별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 정책 적용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출력 사용량 설정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: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일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월 제한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개인정보 </a:t>
            </a:r>
            <a:r>
              <a:rPr lang="ko-KR" altLang="en-US" sz="130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마스킹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 설정 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: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부분</a:t>
            </a:r>
            <a:r>
              <a:rPr lang="en-US" altLang="ko-KR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/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전체 </a:t>
            </a:r>
            <a:r>
              <a:rPr lang="ko-KR" altLang="en-US" sz="1300" b="1" dirty="0" err="1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마스킹</a:t>
            </a:r>
            <a:endParaRPr lang="ko-KR" altLang="en-US" sz="1300" b="1" dirty="0">
              <a:ln>
                <a:solidFill>
                  <a:prstClr val="white">
                    <a:alpha val="17000"/>
                  </a:prstClr>
                </a:solidFill>
              </a:ln>
              <a:solidFill>
                <a:srgbClr val="EEECE1">
                  <a:lumMod val="10000"/>
                </a:srgbClr>
              </a:solidFill>
              <a:latin typeface="+mn-ea"/>
            </a:endParaRP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 smtClean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단순하고 </a:t>
            </a: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편리한 정책 설정</a:t>
            </a:r>
          </a:p>
          <a:p>
            <a:pPr marL="179388" indent="-179388" defTabSz="1042688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300" b="1" dirty="0">
                <a:ln>
                  <a:solidFill>
                    <a:prstClr val="white">
                      <a:alpha val="17000"/>
                    </a:prstClr>
                  </a:solidFill>
                </a:ln>
                <a:solidFill>
                  <a:srgbClr val="EEECE1">
                    <a:lumMod val="10000"/>
                  </a:srgbClr>
                </a:solidFill>
                <a:latin typeface="+mn-ea"/>
              </a:rPr>
              <a:t>인쇄작업 로그 수집</a:t>
            </a:r>
          </a:p>
        </p:txBody>
      </p:sp>
      <p:sp>
        <p:nvSpPr>
          <p:cNvPr id="16" name="AutoShape 14"/>
          <p:cNvSpPr>
            <a:spLocks noChangeArrowheads="1"/>
          </p:cNvSpPr>
          <p:nvPr/>
        </p:nvSpPr>
        <p:spPr bwMode="auto">
          <a:xfrm>
            <a:off x="693971" y="2872113"/>
            <a:ext cx="3725625" cy="3925420"/>
          </a:xfrm>
          <a:prstGeom prst="roundRect">
            <a:avLst>
              <a:gd name="adj" fmla="val 9106"/>
            </a:avLst>
          </a:prstGeom>
          <a:gradFill rotWithShape="1">
            <a:gsLst>
              <a:gs pos="0">
                <a:schemeClr val="bg2"/>
              </a:gs>
              <a:gs pos="50000">
                <a:schemeClr val="bg2">
                  <a:gamma/>
                  <a:tint val="0"/>
                  <a:invGamma/>
                </a:schemeClr>
              </a:gs>
              <a:gs pos="100000">
                <a:schemeClr val="bg2"/>
              </a:gs>
            </a:gsLst>
            <a:lin ang="0" scaled="1"/>
          </a:gradFill>
          <a:ln w="25400">
            <a:solidFill>
              <a:schemeClr val="tx1"/>
            </a:solidFill>
            <a:round/>
            <a:headEnd/>
            <a:tailEnd/>
          </a:ln>
          <a:effectLst>
            <a:outerShdw dist="107763" dir="2700000" algn="ctr" rotWithShape="0">
              <a:srgbClr val="000000">
                <a:alpha val="50000"/>
              </a:srgbClr>
            </a:outerShdw>
          </a:effectLst>
        </p:spPr>
        <p:txBody>
          <a:bodyPr lIns="104269" tIns="52135" rIns="104269" bIns="52135" anchor="ctr"/>
          <a:lstStyle/>
          <a:p>
            <a:pPr defTabSz="1042688"/>
            <a:endParaRPr lang="en-US" altLang="zh-CN" sz="1800" dirty="0">
              <a:solidFill>
                <a:prstClr val="black"/>
              </a:solidFill>
              <a:latin typeface="Arial" charset="0"/>
            </a:endParaRPr>
          </a:p>
        </p:txBody>
      </p:sp>
      <p:sp>
        <p:nvSpPr>
          <p:cNvPr id="23" name="AutoShape 22"/>
          <p:cNvSpPr>
            <a:spLocks noChangeArrowheads="1"/>
          </p:cNvSpPr>
          <p:nvPr/>
        </p:nvSpPr>
        <p:spPr bwMode="gray">
          <a:xfrm>
            <a:off x="687740" y="2770365"/>
            <a:ext cx="2889760" cy="317506"/>
          </a:xfrm>
          <a:prstGeom prst="roundRect">
            <a:avLst>
              <a:gd name="adj" fmla="val 50000"/>
            </a:avLst>
          </a:prstGeom>
          <a:gradFill rotWithShape="1">
            <a:gsLst>
              <a:gs pos="0">
                <a:srgbClr val="F8F8F8"/>
              </a:gs>
              <a:gs pos="100000">
                <a:srgbClr val="F8F8F8">
                  <a:gamma/>
                  <a:shade val="76471"/>
                  <a:invGamma/>
                </a:srgbClr>
              </a:gs>
            </a:gsLst>
            <a:lin ang="5400000" scaled="1"/>
          </a:gradFill>
          <a:ln w="19050">
            <a:solidFill>
              <a:srgbClr val="C0C0C0"/>
            </a:solidFill>
            <a:round/>
            <a:headEnd/>
            <a:tailEnd/>
          </a:ln>
          <a:effectLst>
            <a:outerShdw dist="53882" dir="2700000" algn="ctr" rotWithShape="0">
              <a:srgbClr val="292929">
                <a:alpha val="50000"/>
              </a:srgbClr>
            </a:outerShdw>
          </a:effectLst>
        </p:spPr>
        <p:txBody>
          <a:bodyPr wrap="none" lIns="104269" tIns="52135" rIns="104269" bIns="52135" anchor="ctr"/>
          <a:lstStyle/>
          <a:p>
            <a:pPr algn="ctr" defTabSz="1042688"/>
            <a:r>
              <a:rPr lang="ko-KR" altLang="en-US" sz="1600" b="1" dirty="0" smtClean="0">
                <a:solidFill>
                  <a:prstClr val="black"/>
                </a:solidFill>
                <a:cs typeface="Arial" pitchFamily="34" charset="0"/>
              </a:rPr>
              <a:t>기본 설정</a:t>
            </a:r>
            <a:endParaRPr lang="ko-KR" altLang="en-US" sz="1600" b="1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25" name="AutoShape 11"/>
          <p:cNvSpPr>
            <a:spLocks noChangeArrowheads="1"/>
          </p:cNvSpPr>
          <p:nvPr/>
        </p:nvSpPr>
        <p:spPr bwMode="gray">
          <a:xfrm rot="16200000" flipV="1">
            <a:off x="4630557" y="4180612"/>
            <a:ext cx="756126" cy="748167"/>
          </a:xfrm>
          <a:prstGeom prst="upArrow">
            <a:avLst>
              <a:gd name="adj1" fmla="val 50000"/>
              <a:gd name="adj2" fmla="val 49241"/>
            </a:avLst>
          </a:prstGeom>
          <a:gradFill rotWithShape="0">
            <a:gsLst>
              <a:gs pos="0">
                <a:schemeClr val="bg1"/>
              </a:gs>
              <a:gs pos="100000">
                <a:schemeClr val="accent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 wrap="none" lIns="104269" tIns="52135" rIns="104269" bIns="52135" anchor="ctr"/>
          <a:lstStyle/>
          <a:p>
            <a:pPr defTabSz="1042688"/>
            <a:endParaRPr lang="ko-KR" altLang="en-US" sz="2100">
              <a:solidFill>
                <a:prstClr val="black"/>
              </a:solidFill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2189" y="3235668"/>
            <a:ext cx="2096881" cy="1625083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" name="그룹 17"/>
          <p:cNvGrpSpPr/>
          <p:nvPr/>
        </p:nvGrpSpPr>
        <p:grpSpPr>
          <a:xfrm>
            <a:off x="1482945" y="4500234"/>
            <a:ext cx="2147675" cy="1638002"/>
            <a:chOff x="968609" y="3406613"/>
            <a:chExt cx="3030319" cy="2481460"/>
          </a:xfrm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</p:grpSpPr>
        <p:pic>
          <p:nvPicPr>
            <p:cNvPr id="20" name="Picture 2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68609" y="3406613"/>
              <a:ext cx="3030319" cy="24814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54558" y="4149080"/>
              <a:ext cx="306539" cy="1599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4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26528" y="4486442"/>
              <a:ext cx="411409" cy="1706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62384" y="5593193"/>
            <a:ext cx="1064136" cy="671714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ctr" rotWithShape="0">
              <a:srgbClr val="000000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6" name="그룹 25"/>
          <p:cNvGrpSpPr/>
          <p:nvPr/>
        </p:nvGrpSpPr>
        <p:grpSpPr>
          <a:xfrm>
            <a:off x="3190571" y="3287505"/>
            <a:ext cx="995202" cy="938271"/>
            <a:chOff x="-2044345" y="1467931"/>
            <a:chExt cx="1541614" cy="1541614"/>
          </a:xfrm>
        </p:grpSpPr>
        <p:sp>
          <p:nvSpPr>
            <p:cNvPr id="27" name="AutoShape 35"/>
            <p:cNvSpPr>
              <a:spLocks noChangeArrowheads="1"/>
            </p:cNvSpPr>
            <p:nvPr/>
          </p:nvSpPr>
          <p:spPr bwMode="auto">
            <a:xfrm>
              <a:off x="-1760536" y="1596365"/>
              <a:ext cx="973997" cy="1329142"/>
            </a:xfrm>
            <a:prstGeom prst="foldedCorner">
              <a:avLst>
                <a:gd name="adj" fmla="val 12500"/>
              </a:avLst>
            </a:prstGeom>
            <a:blipFill dpi="0" rotWithShape="1">
              <a:blip r:embed="rId8"/>
              <a:srcRect/>
              <a:stretch>
                <a:fillRect/>
              </a:stretch>
            </a:blipFill>
            <a:ln w="19050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t"/>
            <a:lstStyle>
              <a:lvl1pPr defTabSz="976313" eaLnBrk="0" hangingPunct="0">
                <a:spcBef>
                  <a:spcPct val="20000"/>
                </a:spcBef>
                <a:buFont typeface="Arial" charset="0"/>
                <a:buChar char="•"/>
                <a:defRPr sz="32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1pPr>
              <a:lvl2pPr marL="742950" indent="-285750" defTabSz="976313" eaLnBrk="0" hangingPunct="0">
                <a:spcBef>
                  <a:spcPct val="20000"/>
                </a:spcBef>
                <a:buFont typeface="Arial" charset="0"/>
                <a:buChar char="–"/>
                <a:defRPr sz="28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2pPr>
              <a:lvl3pPr marL="1143000" indent="-228600" defTabSz="976313" eaLnBrk="0" hangingPunct="0">
                <a:spcBef>
                  <a:spcPct val="20000"/>
                </a:spcBef>
                <a:buFont typeface="Arial" charset="0"/>
                <a:buChar char="•"/>
                <a:defRPr sz="24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3pPr>
              <a:lvl4pPr marL="1600200" indent="-228600" defTabSz="976313" eaLnBrk="0" hangingPunct="0">
                <a:spcBef>
                  <a:spcPct val="20000"/>
                </a:spcBef>
                <a:buFont typeface="Arial" charset="0"/>
                <a:buChar char="–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4pPr>
              <a:lvl5pPr marL="2057400" indent="-228600" defTabSz="976313" eaLnBrk="0" hangingPunct="0">
                <a:spcBef>
                  <a:spcPct val="20000"/>
                </a:spcBef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5pPr>
              <a:lvl6pPr marL="2514600" indent="-228600" defTabSz="976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6pPr>
              <a:lvl7pPr marL="2971800" indent="-228600" defTabSz="976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7pPr>
              <a:lvl8pPr marL="3429000" indent="-228600" defTabSz="976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8pPr>
              <a:lvl9pPr marL="3886200" indent="-228600" defTabSz="976313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charset="0"/>
                <a:buChar char="»"/>
                <a:defRPr sz="2000">
                  <a:solidFill>
                    <a:schemeClr val="tx1"/>
                  </a:solidFill>
                  <a:latin typeface="맑은 고딕" pitchFamily="50" charset="-127"/>
                  <a:ea typeface="맑은 고딕" pitchFamily="50" charset="-127"/>
                </a:defRPr>
              </a:lvl9pPr>
            </a:lstStyle>
            <a:p>
              <a:pPr algn="ctr" eaLnBrk="1" latinLnBrk="0" hangingPunct="1">
                <a:spcBef>
                  <a:spcPct val="0"/>
                </a:spcBef>
                <a:buFontTx/>
                <a:buNone/>
              </a:pPr>
              <a:r>
                <a:rPr lang="ko-KR" altLang="en-US" sz="1100" dirty="0">
                  <a:solidFill>
                    <a:prstClr val="black"/>
                  </a:solidFill>
                  <a:latin typeface="굴림" charset="-127"/>
                  <a:ea typeface="굴림" charset="-127"/>
                </a:rPr>
                <a:t>홍길동</a:t>
              </a:r>
              <a:endParaRPr lang="en-US" altLang="ko-KR" sz="110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  <a:p>
              <a:pPr algn="ctr" eaLnBrk="1" latinLnBrk="0" hangingPunct="1">
                <a:spcBef>
                  <a:spcPct val="0"/>
                </a:spcBef>
                <a:buFontTx/>
                <a:buNone/>
              </a:pPr>
              <a:endParaRPr lang="en-US" altLang="ko-KR" sz="110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  <a:p>
              <a:pPr algn="ctr" eaLnBrk="1" latinLnBrk="0" hangingPunct="1">
                <a:spcBef>
                  <a:spcPct val="0"/>
                </a:spcBef>
                <a:buFontTx/>
                <a:buNone/>
              </a:pPr>
              <a:r>
                <a:rPr lang="en-US" altLang="ko-KR" sz="1100" dirty="0">
                  <a:solidFill>
                    <a:prstClr val="black"/>
                  </a:solidFill>
                  <a:latin typeface="굴림" charset="-127"/>
                  <a:ea typeface="굴림" charset="-127"/>
                </a:rPr>
                <a:t>820117-*******</a:t>
              </a:r>
              <a:endParaRPr lang="ko-KR" altLang="ko-KR" sz="1100" dirty="0">
                <a:solidFill>
                  <a:prstClr val="black"/>
                </a:solidFill>
                <a:latin typeface="굴림" charset="-127"/>
                <a:ea typeface="굴림" charset="-127"/>
              </a:endParaRPr>
            </a:p>
          </p:txBody>
        </p:sp>
        <p:pic>
          <p:nvPicPr>
            <p:cNvPr id="28" name="Picture 2" descr="D:\00.SPK\이미지\이미지\no-154431_640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044345" y="1467931"/>
              <a:ext cx="1541614" cy="1541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1831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11693</TotalTime>
  <Words>958</Words>
  <Application>Microsoft Office PowerPoint</Application>
  <PresentationFormat>사용자 지정</PresentationFormat>
  <Paragraphs>145</Paragraphs>
  <Slides>14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4" baseType="lpstr">
      <vt:lpstr>굴림</vt:lpstr>
      <vt:lpstr>Arial</vt:lpstr>
      <vt:lpstr>Rix고딕 M</vt:lpstr>
      <vt:lpstr>Rix고딕 B</vt:lpstr>
      <vt:lpstr>HY견고딕</vt:lpstr>
      <vt:lpstr>맑은 고딕</vt:lpstr>
      <vt:lpstr>Arial Unicode MS</vt:lpstr>
      <vt:lpstr>Wingdings</vt:lpstr>
      <vt:lpstr>宋体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pkh</dc:creator>
  <cp:lastModifiedBy>shc</cp:lastModifiedBy>
  <cp:revision>525</cp:revision>
  <cp:lastPrinted>2015-08-10T02:23:03Z</cp:lastPrinted>
  <dcterms:created xsi:type="dcterms:W3CDTF">2014-01-27T05:15:22Z</dcterms:created>
  <dcterms:modified xsi:type="dcterms:W3CDTF">2016-05-13T09:47:19Z</dcterms:modified>
</cp:coreProperties>
</file>